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4"/>
  </p:notesMasterIdLst>
  <p:handoutMasterIdLst>
    <p:handoutMasterId r:id="rId25"/>
  </p:handoutMasterIdLst>
  <p:sldIdLst>
    <p:sldId id="565" r:id="rId2"/>
    <p:sldId id="1209" r:id="rId3"/>
    <p:sldId id="1190" r:id="rId4"/>
    <p:sldId id="1191" r:id="rId5"/>
    <p:sldId id="1192" r:id="rId6"/>
    <p:sldId id="1193" r:id="rId7"/>
    <p:sldId id="1194" r:id="rId8"/>
    <p:sldId id="1195" r:id="rId9"/>
    <p:sldId id="1196" r:id="rId10"/>
    <p:sldId id="1197" r:id="rId11"/>
    <p:sldId id="1198" r:id="rId12"/>
    <p:sldId id="1199" r:id="rId13"/>
    <p:sldId id="1200" r:id="rId14"/>
    <p:sldId id="1201" r:id="rId15"/>
    <p:sldId id="1202" r:id="rId16"/>
    <p:sldId id="1203" r:id="rId17"/>
    <p:sldId id="1204" r:id="rId18"/>
    <p:sldId id="1205" r:id="rId19"/>
    <p:sldId id="1206" r:id="rId20"/>
    <p:sldId id="1207" r:id="rId21"/>
    <p:sldId id="1208" r:id="rId22"/>
    <p:sldId id="1238" r:id="rId23"/>
  </p:sldIdLst>
  <p:sldSz cx="9144000" cy="6858000" type="screen4x3"/>
  <p:notesSz cx="7315200" cy="9601200"/>
  <p:custDataLst>
    <p:tags r:id="rId2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DAD"/>
    <a:srgbClr val="CC0000"/>
    <a:srgbClr val="FF0000"/>
    <a:srgbClr val="FFFFCC"/>
    <a:srgbClr val="000066"/>
    <a:srgbClr val="99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89583" autoAdjust="0"/>
  </p:normalViewPr>
  <p:slideViewPr>
    <p:cSldViewPr>
      <p:cViewPr varScale="1">
        <p:scale>
          <a:sx n="78" d="100"/>
          <a:sy n="78" d="100"/>
        </p:scale>
        <p:origin x="-1776" y="-104"/>
      </p:cViewPr>
      <p:guideLst>
        <p:guide orient="horz" pos="2160"/>
        <p:guide pos="3600"/>
      </p:guideLst>
    </p:cSldViewPr>
  </p:slideViewPr>
  <p:outlineViewPr>
    <p:cViewPr>
      <p:scale>
        <a:sx n="33" d="100"/>
        <a:sy n="33" d="100"/>
      </p:scale>
      <p:origin x="0" y="21920"/>
    </p:cViewPr>
  </p:outlineViewPr>
  <p:notesTextViewPr>
    <p:cViewPr>
      <p:scale>
        <a:sx n="100" d="100"/>
        <a:sy n="100" d="100"/>
      </p:scale>
      <p:origin x="0" y="0"/>
    </p:cViewPr>
  </p:notesTextViewPr>
  <p:sorterViewPr>
    <p:cViewPr>
      <p:scale>
        <a:sx n="145" d="100"/>
        <a:sy n="145" d="100"/>
      </p:scale>
      <p:origin x="0" y="714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tags" Target="tags/tag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87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87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87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DA11A76-E010-E64A-9721-C3A22C2AE169}" type="slidenum">
              <a:rPr lang="en-US"/>
              <a:pPr>
                <a:defRPr/>
              </a:pPr>
              <a:t>‹#›</a:t>
            </a:fld>
            <a:endParaRPr lang="en-US"/>
          </a:p>
        </p:txBody>
      </p:sp>
    </p:spTree>
    <p:extLst>
      <p:ext uri="{BB962C8B-B14F-4D97-AF65-F5344CB8AC3E}">
        <p14:creationId xmlns:p14="http://schemas.microsoft.com/office/powerpoint/2010/main" val="266291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98B7675-986A-4C4B-ADA0-FFB57BC6EEDE}" type="slidenum">
              <a:rPr lang="en-US"/>
              <a:pPr>
                <a:defRPr/>
              </a:pPr>
              <a:t>‹#›</a:t>
            </a:fld>
            <a:endParaRPr lang="en-US"/>
          </a:p>
        </p:txBody>
      </p:sp>
    </p:spTree>
    <p:extLst>
      <p:ext uri="{BB962C8B-B14F-4D97-AF65-F5344CB8AC3E}">
        <p14:creationId xmlns:p14="http://schemas.microsoft.com/office/powerpoint/2010/main" val="2710313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FAE6F02-F76E-7644-8FFB-71A03D022527}"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295BF-18C5-C140-9D39-946966D9B50B}" type="slidenum">
              <a:rPr lang="en-US"/>
              <a:pPr/>
              <a:t>11</a:t>
            </a:fld>
            <a:endParaRPr lang="en-US"/>
          </a:p>
        </p:txBody>
      </p:sp>
      <p:sp>
        <p:nvSpPr>
          <p:cNvPr id="1814530" name="Rectangle 2"/>
          <p:cNvSpPr>
            <a:spLocks noGrp="1" noRot="1" noChangeAspect="1" noChangeArrowheads="1" noTextEdit="1"/>
          </p:cNvSpPr>
          <p:nvPr>
            <p:ph type="sldImg"/>
          </p:nvPr>
        </p:nvSpPr>
        <p:spPr bwMode="auto">
          <a:xfrm>
            <a:off x="400050" y="565150"/>
            <a:ext cx="6496050" cy="4872038"/>
          </a:xfrm>
          <a:prstGeom prst="rect">
            <a:avLst/>
          </a:prstGeom>
          <a:solidFill>
            <a:srgbClr val="FFFFFF"/>
          </a:solidFill>
          <a:ln>
            <a:solidFill>
              <a:srgbClr val="000000"/>
            </a:solidFill>
            <a:miter lim="800000"/>
            <a:headEnd/>
            <a:tailEnd/>
          </a:ln>
        </p:spPr>
      </p:sp>
      <p:sp>
        <p:nvSpPr>
          <p:cNvPr id="1814531" name="Rectangle 3"/>
          <p:cNvSpPr>
            <a:spLocks noGrp="1" noChangeArrowheads="1"/>
          </p:cNvSpPr>
          <p:nvPr>
            <p:ph type="body" idx="1"/>
          </p:nvPr>
        </p:nvSpPr>
        <p:spPr bwMode="auto">
          <a:xfrm>
            <a:off x="149225" y="5522913"/>
            <a:ext cx="6969125" cy="3860800"/>
          </a:xfrm>
          <a:prstGeom prst="rect">
            <a:avLst/>
          </a:prstGeom>
          <a:solidFill>
            <a:srgbClr val="FFFFFF"/>
          </a:solidFill>
          <a:ln>
            <a:solidFill>
              <a:srgbClr val="000000"/>
            </a:solidFill>
            <a:miter lim="800000"/>
            <a:headEnd/>
            <a:tailEnd/>
          </a:ln>
        </p:spPr>
        <p:txBody>
          <a:bodyPr lIns="94806" tIns="47402" rIns="94806" bIns="47402">
            <a:prstTxWarp prst="textNoShape">
              <a:avLst/>
            </a:prstTxWarp>
          </a:bodyPr>
          <a:lstStyle/>
          <a:p>
            <a:pPr marL="173038" indent="-173038">
              <a:spcBef>
                <a:spcPct val="10000"/>
              </a:spcBef>
            </a:pPr>
            <a:r>
              <a:rPr lang="en-US" sz="800" b="1"/>
              <a:t>Key Portfolio Management Roles:</a:t>
            </a:r>
          </a:p>
          <a:p>
            <a:pPr marL="401638" lvl="1" indent="-114300">
              <a:spcBef>
                <a:spcPct val="10000"/>
              </a:spcBef>
            </a:pPr>
            <a:r>
              <a:rPr lang="en-US" sz="800"/>
              <a:t>Enterprise roles (Executives &amp; Lines of business &amp; Business function leaders):</a:t>
            </a:r>
            <a:endParaRPr lang="en-US" sz="700" b="1"/>
          </a:p>
          <a:p>
            <a:pPr marL="741363" lvl="2" indent="-225425">
              <a:spcBef>
                <a:spcPct val="10000"/>
              </a:spcBef>
            </a:pPr>
            <a:r>
              <a:rPr lang="en-US" sz="700"/>
              <a:t>Develop strategies for optimizing portfolio performance based on cost, efficiencies, alignment, risk, yield, and benefit</a:t>
            </a:r>
          </a:p>
          <a:p>
            <a:pPr marL="741363" lvl="2" indent="-225425">
              <a:spcBef>
                <a:spcPct val="10000"/>
              </a:spcBef>
            </a:pPr>
            <a:r>
              <a:rPr lang="en-US" sz="700"/>
              <a:t>Analyze actual performance to develop more effective strategies</a:t>
            </a:r>
          </a:p>
          <a:p>
            <a:pPr marL="741363" lvl="2" indent="-225425">
              <a:spcBef>
                <a:spcPct val="10000"/>
              </a:spcBef>
            </a:pPr>
            <a:r>
              <a:rPr lang="en-US" sz="700"/>
              <a:t>Justify fiscal responsibility to the business</a:t>
            </a:r>
          </a:p>
          <a:p>
            <a:pPr marL="741363" lvl="2" indent="-225425">
              <a:spcBef>
                <a:spcPct val="10000"/>
              </a:spcBef>
            </a:pPr>
            <a:r>
              <a:rPr lang="en-US" sz="700"/>
              <a:t>Align business drivers and technology activities</a:t>
            </a:r>
          </a:p>
          <a:p>
            <a:pPr marL="741363" lvl="2" indent="-225425">
              <a:spcBef>
                <a:spcPct val="10000"/>
              </a:spcBef>
            </a:pPr>
            <a:r>
              <a:rPr lang="en-US" sz="700"/>
              <a:t>Establish priority for resource allocation</a:t>
            </a:r>
          </a:p>
          <a:p>
            <a:pPr marL="741363" lvl="2" indent="-225425">
              <a:spcBef>
                <a:spcPct val="10000"/>
              </a:spcBef>
            </a:pPr>
            <a:r>
              <a:rPr lang="en-US" sz="700"/>
              <a:t>Balance competing objectives to maintain portfolio’s value (business needs, economic priorities)</a:t>
            </a:r>
          </a:p>
          <a:p>
            <a:pPr marL="741363" lvl="2" indent="-225425">
              <a:spcBef>
                <a:spcPct val="10000"/>
              </a:spcBef>
            </a:pPr>
            <a:r>
              <a:rPr lang="en-US" sz="700"/>
              <a:t>Ensure global/regional objectives are being addressed</a:t>
            </a:r>
          </a:p>
          <a:p>
            <a:pPr marL="741363" lvl="2" indent="-225425">
              <a:spcBef>
                <a:spcPct val="10000"/>
              </a:spcBef>
            </a:pPr>
            <a:r>
              <a:rPr lang="en-US" sz="700"/>
              <a:t>Reinvest income generated by systems toward initiatives that enhance operational effectiveness and customer satisfaction</a:t>
            </a:r>
          </a:p>
          <a:p>
            <a:pPr marL="401638" lvl="1" indent="-114300">
              <a:spcBef>
                <a:spcPct val="10000"/>
              </a:spcBef>
            </a:pPr>
            <a:r>
              <a:rPr lang="en-US" sz="800"/>
              <a:t>Chief Information Officer</a:t>
            </a:r>
          </a:p>
          <a:p>
            <a:pPr marL="741363" lvl="2" indent="-225425">
              <a:spcBef>
                <a:spcPct val="10000"/>
              </a:spcBef>
            </a:pPr>
            <a:r>
              <a:rPr lang="en-US" sz="700"/>
              <a:t>Designates financial investments in AD/M projects</a:t>
            </a:r>
          </a:p>
          <a:p>
            <a:pPr marL="741363" lvl="2" indent="-225425">
              <a:spcBef>
                <a:spcPct val="10000"/>
              </a:spcBef>
            </a:pPr>
            <a:r>
              <a:rPr lang="en-US" sz="700"/>
              <a:t>Determines baseline funding levels for each project and adjusts funding levels based on review schedule </a:t>
            </a:r>
          </a:p>
          <a:p>
            <a:pPr marL="741363" lvl="2" indent="-225425">
              <a:spcBef>
                <a:spcPct val="10000"/>
              </a:spcBef>
            </a:pPr>
            <a:r>
              <a:rPr lang="en-US" sz="700"/>
              <a:t>Owns discussions around investment and venture project prioritization and funding</a:t>
            </a:r>
          </a:p>
          <a:p>
            <a:pPr marL="741363" lvl="2" indent="-225425">
              <a:spcBef>
                <a:spcPct val="10000"/>
              </a:spcBef>
            </a:pPr>
            <a:r>
              <a:rPr lang="en-US" sz="700"/>
              <a:t>Owns operationalization of governance process, model, and priorities for entire organization</a:t>
            </a:r>
          </a:p>
          <a:p>
            <a:pPr marL="741363" lvl="2" indent="-225425">
              <a:spcBef>
                <a:spcPct val="10000"/>
              </a:spcBef>
            </a:pPr>
            <a:r>
              <a:rPr lang="en-US" sz="700"/>
              <a:t>Ensures portfolio addresses global visibility</a:t>
            </a:r>
          </a:p>
          <a:p>
            <a:pPr marL="741363" lvl="2" indent="-225425">
              <a:spcBef>
                <a:spcPct val="10000"/>
              </a:spcBef>
            </a:pPr>
            <a:r>
              <a:rPr lang="en-US" sz="700"/>
              <a:t>Initiates and drives work program process (demand, budget)</a:t>
            </a:r>
          </a:p>
          <a:p>
            <a:pPr marL="741363" lvl="2" indent="-225425">
              <a:spcBef>
                <a:spcPct val="10000"/>
              </a:spcBef>
            </a:pPr>
            <a:r>
              <a:rPr lang="en-US" sz="700"/>
              <a:t>Facilitates communication of business requirements</a:t>
            </a:r>
          </a:p>
          <a:p>
            <a:pPr marL="741363" lvl="2" indent="-225425">
              <a:spcBef>
                <a:spcPct val="10000"/>
              </a:spcBef>
            </a:pPr>
            <a:r>
              <a:rPr lang="en-US" sz="700"/>
              <a:t>Calls audit and analysis sessions</a:t>
            </a:r>
          </a:p>
          <a:p>
            <a:pPr marL="741363" lvl="2" indent="-225425">
              <a:spcBef>
                <a:spcPct val="10000"/>
              </a:spcBef>
            </a:pPr>
            <a:r>
              <a:rPr lang="en-US" sz="700"/>
              <a:t>Develops new portfolios as need arises</a:t>
            </a:r>
          </a:p>
          <a:p>
            <a:pPr marL="741363" lvl="2" indent="-225425">
              <a:spcBef>
                <a:spcPct val="10000"/>
              </a:spcBef>
            </a:pPr>
            <a:r>
              <a:rPr lang="en-US" sz="700"/>
              <a:t>End-to-end, cross-portfolio decommissioning strategy</a:t>
            </a:r>
          </a:p>
          <a:p>
            <a:pPr marL="741363" lvl="2" indent="-225425">
              <a:spcBef>
                <a:spcPct val="10000"/>
              </a:spcBef>
            </a:pPr>
            <a:r>
              <a:rPr lang="en-US" sz="700"/>
              <a:t>Partners and synchronizes with CFO to ensure affordability matches spending levels</a:t>
            </a:r>
          </a:p>
          <a:p>
            <a:pPr marL="741363" lvl="2" indent="-225425">
              <a:spcBef>
                <a:spcPct val="10000"/>
              </a:spcBef>
            </a:pPr>
            <a:r>
              <a:rPr lang="en-US" sz="700"/>
              <a:t>Validates and executes decision points for ventures</a:t>
            </a:r>
            <a:endParaRPr lang="en-US" sz="800"/>
          </a:p>
          <a:p>
            <a:pPr marL="401638" lvl="1" indent="-114300">
              <a:spcBef>
                <a:spcPct val="10000"/>
              </a:spcBef>
            </a:pPr>
            <a:r>
              <a:rPr lang="en-US" sz="800"/>
              <a:t>Relationship managers</a:t>
            </a:r>
          </a:p>
          <a:p>
            <a:pPr marL="401638" lvl="1" indent="-114300">
              <a:spcBef>
                <a:spcPct val="10000"/>
              </a:spcBef>
            </a:pPr>
            <a:r>
              <a:rPr lang="en-US" sz="800"/>
              <a:t>Program &amp; project managers</a:t>
            </a:r>
          </a:p>
          <a:p>
            <a:pPr marL="401638" lvl="1" indent="-114300">
              <a:spcBef>
                <a:spcPct val="10000"/>
              </a:spcBef>
            </a:pPr>
            <a:r>
              <a:rPr lang="en-US" sz="800"/>
              <a:t>Infrastructure developers, operations managers, security professionals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F5D15-C19B-454C-AB48-50FC562508C1}" type="slidenum">
              <a:rPr lang="en-US"/>
              <a:pPr/>
              <a:t>12</a:t>
            </a:fld>
            <a:endParaRPr lang="en-US"/>
          </a:p>
        </p:txBody>
      </p:sp>
      <p:sp>
        <p:nvSpPr>
          <p:cNvPr id="1795074" name="AutoShape 2"/>
          <p:cNvSpPr>
            <a:spLocks noGrp="1" noRot="1" noChangeAspect="1" noChangeArrowheads="1" noTextEdit="1"/>
          </p:cNvSpPr>
          <p:nvPr>
            <p:ph type="sldImg"/>
          </p:nvPr>
        </p:nvSpPr>
        <p:spPr bwMode="auto">
          <a:xfrm>
            <a:off x="444500" y="552450"/>
            <a:ext cx="6354763" cy="4765675"/>
          </a:xfrm>
          <a:prstGeom prst="rect">
            <a:avLst/>
          </a:prstGeom>
          <a:noFill/>
        </p:spPr>
      </p:sp>
      <p:sp>
        <p:nvSpPr>
          <p:cNvPr id="1795075" name="Rectangle 3"/>
          <p:cNvSpPr>
            <a:spLocks noGrp="1" noChangeArrowheads="1"/>
          </p:cNvSpPr>
          <p:nvPr>
            <p:ph type="body" idx="1"/>
          </p:nvPr>
        </p:nvSpPr>
        <p:spPr bwMode="auto">
          <a:xfrm>
            <a:off x="158750" y="5521325"/>
            <a:ext cx="6918325" cy="2493963"/>
          </a:xfrm>
          <a:prstGeom prst="rect">
            <a:avLst/>
          </a:prstGeom>
          <a:solidFill>
            <a:srgbClr val="FFFFFF"/>
          </a:solidFill>
          <a:ln>
            <a:solidFill>
              <a:srgbClr val="000000"/>
            </a:solidFill>
            <a:miter lim="800000"/>
            <a:headEnd/>
            <a:tailEnd/>
          </a:ln>
        </p:spPr>
        <p:txBody>
          <a:bodyPr lIns="94861" tIns="47431" rIns="94861" bIns="47431">
            <a:prstTxWarp prst="textNoShape">
              <a:avLst/>
            </a:prstTxWarp>
          </a:bodyPr>
          <a:lstStyle/>
          <a:p>
            <a:r>
              <a:rPr lang="en-US" dirty="0" smtClean="0"/>
              <a:t>When a software</a:t>
            </a:r>
            <a:r>
              <a:rPr lang="en-US" baseline="0" dirty="0" smtClean="0"/>
              <a:t> system has low technical condition and low business value, what course of action should be considered?  [Retire the system or consolidate the system with other like systems]</a:t>
            </a:r>
            <a:endParaRPr lang="en-US" dirty="0" smtClean="0"/>
          </a:p>
          <a:p>
            <a:r>
              <a:rPr lang="en-US" dirty="0" smtClean="0"/>
              <a:t>Portfolio </a:t>
            </a:r>
            <a:r>
              <a:rPr lang="en-US" dirty="0"/>
              <a:t>analysis:</a:t>
            </a:r>
          </a:p>
          <a:p>
            <a:pPr lvl="1"/>
            <a:r>
              <a:rPr lang="en-US" dirty="0"/>
              <a:t>Relative positioning of applications on a grid of technical condition and business value provides information for migration strategy and tradeoffs for investment decisions</a:t>
            </a:r>
          </a:p>
          <a:p>
            <a:pPr lvl="1"/>
            <a:r>
              <a:rPr lang="en-US" dirty="0"/>
              <a:t>Technical quality — architecture, adaptability, knowledgebase, stability, cost, dependencies</a:t>
            </a:r>
          </a:p>
          <a:p>
            <a:pPr lvl="1"/>
            <a:r>
              <a:rPr lang="en-US" dirty="0"/>
              <a:t>Functional quality — scope of use, </a:t>
            </a:r>
            <a:r>
              <a:rPr lang="en-US" dirty="0" err="1"/>
              <a:t>shareability</a:t>
            </a:r>
            <a:r>
              <a:rPr lang="en-US" dirty="0"/>
              <a:t>, criticality, completeness, correctness, limits to growth, ease of use</a:t>
            </a:r>
          </a:p>
          <a:p>
            <a:pPr lvl="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14FC1-07BD-2E48-83AB-3A1134514AAD}" type="slidenum">
              <a:rPr lang="en-US"/>
              <a:pPr/>
              <a:t>13</a:t>
            </a:fld>
            <a:endParaRPr lang="en-US"/>
          </a:p>
        </p:txBody>
      </p:sp>
      <p:sp>
        <p:nvSpPr>
          <p:cNvPr id="1820674" name="AutoShape 2"/>
          <p:cNvSpPr>
            <a:spLocks noGrp="1" noRot="1" noChangeAspect="1" noChangeArrowheads="1" noTextEdit="1"/>
          </p:cNvSpPr>
          <p:nvPr>
            <p:ph type="sldImg"/>
          </p:nvPr>
        </p:nvSpPr>
        <p:spPr bwMode="auto">
          <a:xfrm>
            <a:off x="449263" y="552450"/>
            <a:ext cx="6353175" cy="4764088"/>
          </a:xfrm>
          <a:prstGeom prst="rect">
            <a:avLst/>
          </a:prstGeom>
          <a:noFill/>
        </p:spPr>
      </p:sp>
      <p:sp>
        <p:nvSpPr>
          <p:cNvPr id="1820675" name="Rectangle 3"/>
          <p:cNvSpPr>
            <a:spLocks noGrp="1" noChangeArrowheads="1"/>
          </p:cNvSpPr>
          <p:nvPr>
            <p:ph type="body" idx="1"/>
          </p:nvPr>
        </p:nvSpPr>
        <p:spPr bwMode="auto">
          <a:xfrm>
            <a:off x="157163" y="5519738"/>
            <a:ext cx="6921500" cy="2495550"/>
          </a:xfrm>
          <a:prstGeom prst="rect">
            <a:avLst/>
          </a:prstGeom>
          <a:solidFill>
            <a:srgbClr val="FFFFFF"/>
          </a:solidFill>
          <a:ln>
            <a:solidFill>
              <a:srgbClr val="000000"/>
            </a:solidFill>
            <a:miter lim="800000"/>
            <a:headEnd/>
            <a:tailEnd/>
          </a:ln>
        </p:spPr>
        <p:txBody>
          <a:bodyPr lIns="94821" tIns="47410" rIns="94821" bIns="47410">
            <a:prstTxWarp prst="textNoShape">
              <a:avLst/>
            </a:prstTxWarp>
          </a:bodyPr>
          <a:lstStyle/>
          <a:p>
            <a:r>
              <a:rPr lang="en-US"/>
              <a:t>Portfolio analysis:</a:t>
            </a:r>
          </a:p>
          <a:p>
            <a:pPr lvl="1"/>
            <a:r>
              <a:rPr lang="en-US"/>
              <a:t>Relative positioning of applications on a grid of technical condition and business value provides information for migration strategy and tradeoffs for investment decisions</a:t>
            </a:r>
          </a:p>
          <a:p>
            <a:pPr lvl="1"/>
            <a:r>
              <a:rPr lang="en-US"/>
              <a:t>Technical quality — architecture, adaptability, knowledgebase, stability, cost, dependencies</a:t>
            </a:r>
          </a:p>
          <a:p>
            <a:pPr lvl="1"/>
            <a:r>
              <a:rPr lang="en-US"/>
              <a:t>Functional quality — scope of use, shareability, criticality, completeness, correctness, limits to growth, ease of use</a:t>
            </a:r>
          </a:p>
          <a:p>
            <a:pPr lvl="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C20DF-FFF2-A740-A003-BD9CCF85F6CD}" type="slidenum">
              <a:rPr lang="en-US"/>
              <a:pPr/>
              <a:t>14</a:t>
            </a:fld>
            <a:endParaRPr lang="en-US"/>
          </a:p>
        </p:txBody>
      </p:sp>
      <p:sp>
        <p:nvSpPr>
          <p:cNvPr id="1857538" name="AutoShape 2"/>
          <p:cNvSpPr>
            <a:spLocks noGrp="1" noRot="1" noChangeAspect="1" noChangeArrowheads="1" noTextEdit="1"/>
          </p:cNvSpPr>
          <p:nvPr>
            <p:ph type="sldImg"/>
          </p:nvPr>
        </p:nvSpPr>
        <p:spPr bwMode="auto">
          <a:xfrm>
            <a:off x="444500" y="552450"/>
            <a:ext cx="6354763" cy="4765675"/>
          </a:xfrm>
          <a:prstGeom prst="rect">
            <a:avLst/>
          </a:prstGeom>
          <a:noFill/>
        </p:spPr>
      </p:sp>
      <p:sp>
        <p:nvSpPr>
          <p:cNvPr id="1857539" name="Rectangle 3"/>
          <p:cNvSpPr>
            <a:spLocks noGrp="1" noChangeArrowheads="1"/>
          </p:cNvSpPr>
          <p:nvPr>
            <p:ph type="body" idx="1"/>
          </p:nvPr>
        </p:nvSpPr>
        <p:spPr bwMode="auto">
          <a:xfrm>
            <a:off x="158750" y="5521325"/>
            <a:ext cx="6918325" cy="2493963"/>
          </a:xfrm>
          <a:prstGeom prst="rect">
            <a:avLst/>
          </a:prstGeom>
          <a:solidFill>
            <a:srgbClr val="FFFFFF"/>
          </a:solidFill>
          <a:ln>
            <a:solidFill>
              <a:srgbClr val="000000"/>
            </a:solidFill>
            <a:miter lim="800000"/>
            <a:headEnd/>
            <a:tailEnd/>
          </a:ln>
        </p:spPr>
        <p:txBody>
          <a:bodyPr lIns="94861" tIns="47431" rIns="94861" bIns="47431">
            <a:prstTxWarp prst="textNoShape">
              <a:avLst/>
            </a:prstTxWarp>
          </a:bodyPr>
          <a:lstStyle/>
          <a:p>
            <a:r>
              <a:rPr lang="en-US" dirty="0" smtClean="0"/>
              <a:t>Which quadrant</a:t>
            </a:r>
            <a:r>
              <a:rPr lang="en-US" baseline="0" dirty="0" smtClean="0"/>
              <a:t> does software asset #1 go into?  [Reengineer/Modernize asset]</a:t>
            </a:r>
            <a:endParaRPr lang="en-US" dirty="0" smtClean="0"/>
          </a:p>
          <a:p>
            <a:r>
              <a:rPr lang="en-US" dirty="0" smtClean="0"/>
              <a:t>Portfolio </a:t>
            </a:r>
            <a:r>
              <a:rPr lang="en-US" dirty="0"/>
              <a:t>analysis:</a:t>
            </a:r>
          </a:p>
          <a:p>
            <a:pPr lvl="1"/>
            <a:r>
              <a:rPr lang="en-US" dirty="0"/>
              <a:t>Relative positioning of applications on a grid of technical condition and business value provides information for migration strategy and tradeoffs for investment decisions</a:t>
            </a:r>
          </a:p>
          <a:p>
            <a:pPr lvl="1"/>
            <a:r>
              <a:rPr lang="en-US" dirty="0"/>
              <a:t>Technical quality — architecture, adaptability, knowledgebase, stability, cost, dependencies</a:t>
            </a:r>
          </a:p>
          <a:p>
            <a:pPr lvl="1"/>
            <a:r>
              <a:rPr lang="en-US" dirty="0"/>
              <a:t>Functional quality — scope of use, </a:t>
            </a:r>
            <a:r>
              <a:rPr lang="en-US" dirty="0" err="1"/>
              <a:t>shareability</a:t>
            </a:r>
            <a:r>
              <a:rPr lang="en-US" dirty="0"/>
              <a:t>, criticality, completeness, correctness, limits to growth, ease of use</a:t>
            </a:r>
          </a:p>
          <a:p>
            <a:pPr lvl="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0C091-55F1-5B44-AEC4-237ADB7F0903}" type="slidenum">
              <a:rPr lang="en-US"/>
              <a:pPr/>
              <a:t>15</a:t>
            </a:fld>
            <a:endParaRPr lang="en-US"/>
          </a:p>
        </p:txBody>
      </p:sp>
      <p:sp>
        <p:nvSpPr>
          <p:cNvPr id="1859586" name="Rectangle 2"/>
          <p:cNvSpPr>
            <a:spLocks noGrp="1" noRot="1" noChangeAspect="1" noChangeArrowheads="1" noTextEdit="1"/>
          </p:cNvSpPr>
          <p:nvPr>
            <p:ph type="sldImg"/>
          </p:nvPr>
        </p:nvSpPr>
        <p:spPr>
          <a:ln/>
        </p:spPr>
      </p:sp>
      <p:sp>
        <p:nvSpPr>
          <p:cNvPr id="1859587" name="Rectangle 3"/>
          <p:cNvSpPr>
            <a:spLocks noGrp="1" noChangeArrowheads="1"/>
          </p:cNvSpPr>
          <p:nvPr>
            <p:ph type="body" idx="1"/>
          </p:nvPr>
        </p:nvSpPr>
        <p:spPr/>
        <p:txBody>
          <a:bodyPr/>
          <a:lstStyle/>
          <a:p>
            <a:r>
              <a:rPr lang="en-US" dirty="0" smtClean="0"/>
              <a:t>What are three non-quantitative Project Prioritization</a:t>
            </a:r>
            <a:r>
              <a:rPr lang="en-US" baseline="0" dirty="0" smtClean="0"/>
              <a:t> approaches?  [forced ranking, Q-sort, Must do—should do—postpone]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B7FF9-C61A-BD40-9E6B-236B26573605}" type="slidenum">
              <a:rPr lang="en-US"/>
              <a:pPr/>
              <a:t>16</a:t>
            </a:fld>
            <a:endParaRPr lang="en-US"/>
          </a:p>
        </p:txBody>
      </p:sp>
      <p:sp>
        <p:nvSpPr>
          <p:cNvPr id="1860610" name="Rectangle 2"/>
          <p:cNvSpPr>
            <a:spLocks noGrp="1" noRot="1" noChangeAspect="1" noChangeArrowheads="1" noTextEdit="1"/>
          </p:cNvSpPr>
          <p:nvPr>
            <p:ph type="sldImg"/>
          </p:nvPr>
        </p:nvSpPr>
        <p:spPr>
          <a:ln/>
        </p:spPr>
      </p:sp>
      <p:sp>
        <p:nvSpPr>
          <p:cNvPr id="186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AC763-71EC-2D40-B5F7-5C6EBD10C4FD}" type="slidenum">
              <a:rPr lang="en-US"/>
              <a:pPr/>
              <a:t>17</a:t>
            </a:fld>
            <a:endParaRPr lang="en-US"/>
          </a:p>
        </p:txBody>
      </p:sp>
      <p:sp>
        <p:nvSpPr>
          <p:cNvPr id="1861634" name="Rectangle 2"/>
          <p:cNvSpPr>
            <a:spLocks noGrp="1" noRot="1" noChangeAspect="1" noChangeArrowheads="1" noTextEdit="1"/>
          </p:cNvSpPr>
          <p:nvPr>
            <p:ph type="sldImg"/>
          </p:nvPr>
        </p:nvSpPr>
        <p:spPr>
          <a:ln/>
        </p:spPr>
      </p:sp>
      <p:sp>
        <p:nvSpPr>
          <p:cNvPr id="186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A1BBA-4F36-9D40-ABDB-B782F4F35145}" type="slidenum">
              <a:rPr lang="en-US"/>
              <a:pPr/>
              <a:t>18</a:t>
            </a:fld>
            <a:endParaRPr lang="en-US"/>
          </a:p>
        </p:txBody>
      </p:sp>
      <p:sp>
        <p:nvSpPr>
          <p:cNvPr id="1862658" name="Rectangle 2"/>
          <p:cNvSpPr>
            <a:spLocks noGrp="1" noRot="1" noChangeAspect="1" noChangeArrowheads="1" noTextEdit="1"/>
          </p:cNvSpPr>
          <p:nvPr>
            <p:ph type="sldImg"/>
          </p:nvPr>
        </p:nvSpPr>
        <p:spPr>
          <a:ln/>
        </p:spPr>
      </p:sp>
      <p:sp>
        <p:nvSpPr>
          <p:cNvPr id="1862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7AB81-92BE-384C-81BA-6D347414FCB8}" type="slidenum">
              <a:rPr lang="en-US"/>
              <a:pPr/>
              <a:t>19</a:t>
            </a:fld>
            <a:endParaRPr lang="en-US"/>
          </a:p>
        </p:txBody>
      </p:sp>
      <p:sp>
        <p:nvSpPr>
          <p:cNvPr id="1863682" name="Rectangle 2"/>
          <p:cNvSpPr>
            <a:spLocks noGrp="1" noRot="1" noChangeAspect="1" noChangeArrowheads="1" noTextEdit="1"/>
          </p:cNvSpPr>
          <p:nvPr>
            <p:ph type="sldImg"/>
          </p:nvPr>
        </p:nvSpPr>
        <p:spPr>
          <a:ln/>
        </p:spPr>
      </p:sp>
      <p:sp>
        <p:nvSpPr>
          <p:cNvPr id="1863683" name="Rectangle 3"/>
          <p:cNvSpPr>
            <a:spLocks noGrp="1" noChangeArrowheads="1"/>
          </p:cNvSpPr>
          <p:nvPr>
            <p:ph type="body" idx="1"/>
          </p:nvPr>
        </p:nvSpPr>
        <p:spPr/>
        <p:txBody>
          <a:bodyPr/>
          <a:lstStyle/>
          <a:p>
            <a:r>
              <a:rPr lang="en-US" dirty="0" smtClean="0"/>
              <a:t>Multi-Attribute</a:t>
            </a:r>
            <a:r>
              <a:rPr lang="en-US" baseline="0" dirty="0" smtClean="0"/>
              <a:t> Utility (MAU)</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34291-F911-EA49-B9FA-2A456A29904F}" type="slidenum">
              <a:rPr lang="en-US"/>
              <a:pPr/>
              <a:t>20</a:t>
            </a:fld>
            <a:endParaRPr lang="en-US"/>
          </a:p>
        </p:txBody>
      </p:sp>
      <p:sp>
        <p:nvSpPr>
          <p:cNvPr id="1864706" name="Rectangle 2"/>
          <p:cNvSpPr>
            <a:spLocks noGrp="1" noRot="1" noChangeAspect="1" noChangeArrowheads="1" noTextEdit="1"/>
          </p:cNvSpPr>
          <p:nvPr>
            <p:ph type="sldImg"/>
          </p:nvPr>
        </p:nvSpPr>
        <p:spPr>
          <a:ln/>
        </p:spPr>
      </p:sp>
      <p:sp>
        <p:nvSpPr>
          <p:cNvPr id="186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A4F40-9588-7F4D-AEA0-69E8331CE51C}" type="slidenum">
              <a:rPr lang="en-US"/>
              <a:pPr/>
              <a:t>2</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en-US" dirty="0" smtClean="0"/>
              <a:t>(28 min)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E6A7A-79AA-0A4A-BA63-98ED421DA3EC}" type="slidenum">
              <a:rPr lang="en-US"/>
              <a:pPr/>
              <a:t>21</a:t>
            </a:fld>
            <a:endParaRPr lang="en-US"/>
          </a:p>
        </p:txBody>
      </p:sp>
      <p:sp>
        <p:nvSpPr>
          <p:cNvPr id="1865730" name="Rectangle 2"/>
          <p:cNvSpPr>
            <a:spLocks noGrp="1" noRot="1" noChangeAspect="1" noChangeArrowheads="1" noTextEdit="1"/>
          </p:cNvSpPr>
          <p:nvPr>
            <p:ph type="sldImg"/>
          </p:nvPr>
        </p:nvSpPr>
        <p:spPr>
          <a:ln/>
        </p:spPr>
      </p:sp>
      <p:sp>
        <p:nvSpPr>
          <p:cNvPr id="1865731" name="Rectangle 3"/>
          <p:cNvSpPr>
            <a:spLocks noGrp="1" noChangeArrowheads="1"/>
          </p:cNvSpPr>
          <p:nvPr>
            <p:ph type="body" idx="1"/>
          </p:nvPr>
        </p:nvSpPr>
        <p:spPr/>
        <p:txBody>
          <a:bodyPr/>
          <a:lstStyle/>
          <a:p>
            <a:r>
              <a:rPr lang="en-US" dirty="0" smtClean="0"/>
              <a:t>Looks suspiciously like a risk matrix!</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quickly…  Explain</a:t>
            </a:r>
            <a:r>
              <a:rPr lang="en-US" baseline="0" dirty="0" smtClean="0"/>
              <a:t> IDEF0 or SADT nomenclature…</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3</a:t>
            </a:fld>
            <a:endParaRPr lang="en-US"/>
          </a:p>
        </p:txBody>
      </p:sp>
    </p:spTree>
    <p:extLst>
      <p:ext uri="{BB962C8B-B14F-4D97-AF65-F5344CB8AC3E}">
        <p14:creationId xmlns:p14="http://schemas.microsoft.com/office/powerpoint/2010/main" val="236280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three project perspectives</a:t>
            </a:r>
            <a:r>
              <a:rPr lang="en-US" baseline="0" dirty="0" smtClean="0"/>
              <a:t> addressed in program management? [Managing the range of projects, managing the volume of projects, managing the value of projects]</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Hey, I’m a program director!!!</a:t>
            </a:r>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5</a:t>
            </a:fld>
            <a:endParaRPr lang="en-US"/>
          </a:p>
        </p:txBody>
      </p:sp>
    </p:spTree>
    <p:extLst>
      <p:ext uri="{BB962C8B-B14F-4D97-AF65-F5344CB8AC3E}">
        <p14:creationId xmlns:p14="http://schemas.microsoft.com/office/powerpoint/2010/main" val="896297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Which of these three Program Management Organization team styles best supports the Junior Projects situation described earlier? Why? [Core team,  it uses PM experts to advise the project teams]</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Project Management is needed if there is a lack of ____________ over the project</a:t>
            </a:r>
            <a:r>
              <a:rPr lang="en-US" baseline="0" dirty="0" smtClean="0"/>
              <a:t> portfolio.  [control]</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9685A-D8A5-3342-B75D-F1181D1528A8}" type="slidenum">
              <a:rPr lang="en-US"/>
              <a:pPr/>
              <a:t>8</a:t>
            </a:fld>
            <a:endParaRPr lang="en-US"/>
          </a:p>
        </p:txBody>
      </p:sp>
      <p:sp>
        <p:nvSpPr>
          <p:cNvPr id="1723394" name="Rectangle 2"/>
          <p:cNvSpPr>
            <a:spLocks noGrp="1" noRot="1" noChangeAspect="1" noChangeArrowheads="1"/>
          </p:cNvSpPr>
          <p:nvPr>
            <p:ph type="sldImg"/>
          </p:nvPr>
        </p:nvSpPr>
        <p:spPr bwMode="auto">
          <a:xfrm>
            <a:off x="396875" y="563563"/>
            <a:ext cx="6499225" cy="4873625"/>
          </a:xfrm>
          <a:prstGeom prst="rect">
            <a:avLst/>
          </a:prstGeom>
          <a:solidFill>
            <a:srgbClr val="FFFFFF"/>
          </a:solidFill>
          <a:ln>
            <a:solidFill>
              <a:srgbClr val="000000"/>
            </a:solidFill>
            <a:miter lim="800000"/>
            <a:headEnd/>
            <a:tailEnd/>
          </a:ln>
        </p:spPr>
      </p:sp>
      <p:sp>
        <p:nvSpPr>
          <p:cNvPr id="1723395" name="Rectangle 3"/>
          <p:cNvSpPr>
            <a:spLocks noGrp="1" noChangeArrowheads="1"/>
          </p:cNvSpPr>
          <p:nvPr>
            <p:ph type="body" idx="1"/>
          </p:nvPr>
        </p:nvSpPr>
        <p:spPr bwMode="auto">
          <a:xfrm>
            <a:off x="160338" y="6448425"/>
            <a:ext cx="6967537" cy="2551113"/>
          </a:xfrm>
          <a:prstGeom prst="rect">
            <a:avLst/>
          </a:prstGeom>
          <a:solidFill>
            <a:srgbClr val="FFFFFF"/>
          </a:solidFill>
          <a:ln>
            <a:solidFill>
              <a:srgbClr val="000000"/>
            </a:solidFill>
            <a:miter lim="800000"/>
            <a:headEnd/>
            <a:tailEnd/>
          </a:ln>
        </p:spPr>
        <p:txBody>
          <a:bodyPr lIns="96588" tIns="48294" rIns="96588" bIns="48294">
            <a:prstTxWarp prst="textNoShape">
              <a:avLst/>
            </a:prstTxWarp>
          </a:bodyPr>
          <a:lstStyle/>
          <a:p>
            <a:r>
              <a:rPr lang="en-US" dirty="0" smtClean="0"/>
              <a:t>What is the only Key Process</a:t>
            </a:r>
            <a:r>
              <a:rPr lang="en-US" baseline="0" dirty="0" smtClean="0"/>
              <a:t> Area for the Initial level of the Program Management Office Capability Maturity Model?  [Acquiring new </a:t>
            </a:r>
            <a:r>
              <a:rPr lang="en-US" baseline="0" dirty="0" err="1" smtClean="0"/>
              <a:t>PMs</a:t>
            </a:r>
            <a:r>
              <a:rPr lang="en-US" baseline="0" dirty="0" smtClean="0"/>
              <a:t>]</a:t>
            </a:r>
            <a:endParaRPr lang="en-US" dirty="0" smtClean="0"/>
          </a:p>
          <a:p>
            <a:r>
              <a:rPr lang="en-US" b="1" dirty="0" smtClean="0"/>
              <a:t>Situation</a:t>
            </a:r>
            <a:r>
              <a:rPr lang="en-US" dirty="0" smtClean="0"/>
              <a:t>: You are a medium size software firm (~2000 employees) </a:t>
            </a:r>
          </a:p>
          <a:p>
            <a:r>
              <a:rPr lang="en-US" dirty="0" smtClean="0"/>
              <a:t>You have four projects for the same customer and others that are similar</a:t>
            </a:r>
          </a:p>
          <a:p>
            <a:pPr lvl="1"/>
            <a:r>
              <a:rPr lang="en-US" dirty="0" smtClean="0"/>
              <a:t>Customer is increasingly frustrated with the lack of coordination in reporting on these projects (different times, formats, rules/contracts, etc.)</a:t>
            </a:r>
          </a:p>
          <a:p>
            <a:r>
              <a:rPr lang="en-US" dirty="0" smtClean="0"/>
              <a:t>Up to this point, you have managed projects locally on a project-by-project basis</a:t>
            </a:r>
          </a:p>
          <a:p>
            <a:pPr>
              <a:buFont typeface="Wingdings" charset="2"/>
              <a:buNone/>
            </a:pPr>
            <a:r>
              <a:rPr lang="en-US" b="1" i="1" dirty="0" smtClean="0">
                <a:solidFill>
                  <a:srgbClr val="CC0000"/>
                </a:solidFill>
              </a:rPr>
              <a:t>How would you advance from ad-hoc project coordination to something more predictable and uniform?</a:t>
            </a:r>
            <a:endParaRPr lang="en-US" b="1" i="0" dirty="0" smtClean="0">
              <a:solidFill>
                <a:srgbClr val="CC0000"/>
              </a:solidFill>
            </a:endParaRPr>
          </a:p>
          <a:p>
            <a:pPr>
              <a:buFont typeface="Wingdings" charset="2"/>
              <a:buNone/>
            </a:pPr>
            <a:endParaRPr lang="en-US" dirty="0" smtClean="0"/>
          </a:p>
          <a:p>
            <a:r>
              <a:rPr lang="en-US" dirty="0" smtClean="0"/>
              <a:t>Maturity</a:t>
            </a:r>
            <a:r>
              <a:rPr lang="en-US" dirty="0"/>
              <a:t>, like with other endeavors, is a function of transition states where the understanding can only be truly appreciated from reaching a particular vantage point.  For example, managing a team of 2 is good experience to prepare a PM for managing a team of 5, and so on. For PMO maturity, there are inflection points between the various levels that indicate when it is time or the value proposition is right to reach for the next level.</a:t>
            </a:r>
          </a:p>
          <a:p>
            <a:r>
              <a:rPr lang="en-US" dirty="0"/>
              <a:t>Less mature </a:t>
            </a:r>
            <a:r>
              <a:rPr lang="en-US" dirty="0" err="1"/>
              <a:t>PMOs</a:t>
            </a:r>
            <a:r>
              <a:rPr lang="en-US" dirty="0"/>
              <a:t> are simply a corral around the project managers so that basic reporting becomes consistent.  At the other end of the spectrum are mature </a:t>
            </a:r>
            <a:r>
              <a:rPr lang="en-US" dirty="0" err="1"/>
              <a:t>PMOs</a:t>
            </a:r>
            <a:r>
              <a:rPr lang="en-US" dirty="0"/>
              <a:t> where traditional project issues (resource management, project prioritization, planning and tracking, project risk management, and the like) are coordinated to generate better economies of scale along with vendor, training, procurement, outsourcing, and risk management at the corporate level.  Management moves from managing in-the-small projects to managing in-the-large initiatives and business portfolios.</a:t>
            </a:r>
          </a:p>
          <a:p>
            <a:r>
              <a:rPr lang="en-US" dirty="0"/>
              <a:t>While a few instances of capability maturity models for project management exist, none are complete or relevant enough to be accepted by the project management community at large.  For practices, the Project Management Body of Knowledge (PMBOK) provides a reasonably well-accepted framework for project managers.  IT executives must be able to characterize the capabilities and practices for project management performance from the corporate perspective.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52CB8-7639-9249-9A89-697D75BA87D5}" type="slidenum">
              <a:rPr lang="en-US"/>
              <a:pPr/>
              <a:t>10</a:t>
            </a:fld>
            <a:endParaRPr lang="en-US"/>
          </a:p>
        </p:txBody>
      </p:sp>
      <p:sp>
        <p:nvSpPr>
          <p:cNvPr id="1825794" name="Rectangle 2"/>
          <p:cNvSpPr>
            <a:spLocks noGrp="1" noRot="1" noChangeAspect="1" noChangeArrowheads="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p:spPr>
      </p:sp>
      <p:sp>
        <p:nvSpPr>
          <p:cNvPr id="1825795"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5295" tIns="47648" rIns="95295" bIns="47648">
            <a:prstTxWarp prst="textNoShape">
              <a:avLst/>
            </a:prstTxWarp>
          </a:bodyPr>
          <a:lstStyle/>
          <a:p>
            <a:r>
              <a:rPr lang="en-US" dirty="0" smtClean="0"/>
              <a:t>When</a:t>
            </a:r>
            <a:r>
              <a:rPr lang="en-US" baseline="0" dirty="0" smtClean="0"/>
              <a:t> there is a high dependency on the information or service delivered by a low capability software system, how is the system managed? [as a business risk]</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nvGrpSpPr>
            <p:cNvPr id="7" name="Group 5"/>
            <p:cNvGrpSpPr>
              <a:grpSpLocks/>
            </p:cNvGrpSpPr>
            <p:nvPr userDrawn="1"/>
          </p:nvGrpSpPr>
          <p:grpSpPr bwMode="auto">
            <a:xfrm>
              <a:off x="0" y="672"/>
              <a:ext cx="1806" cy="1989"/>
              <a:chOff x="0" y="672"/>
              <a:chExt cx="1806" cy="1989"/>
            </a:xfrm>
          </p:grpSpPr>
          <p:sp>
            <p:nvSpPr>
              <p:cNvPr id="8"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9" name="Rectangle 7"/>
              <p:cNvSpPr>
                <a:spLocks noChangeArrowheads="1"/>
              </p:cNvSpPr>
              <p:nvPr/>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0" name="Rectangle 8"/>
              <p:cNvSpPr>
                <a:spLocks noChangeArrowheads="1"/>
              </p:cNvSpPr>
              <p:nvPr/>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1" name="Rectangle 9"/>
              <p:cNvSpPr>
                <a:spLocks noChangeArrowheads="1"/>
              </p:cNvSpPr>
              <p:nvPr/>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2"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3" name="Rectangle 11"/>
              <p:cNvSpPr>
                <a:spLocks noChangeArrowheads="1"/>
              </p:cNvSpPr>
              <p:nvPr/>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4" name="Rectangle 12"/>
              <p:cNvSpPr>
                <a:spLocks noChangeArrowheads="1"/>
              </p:cNvSpPr>
              <p:nvPr/>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5"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6" name="Rectangle 14"/>
              <p:cNvSpPr>
                <a:spLocks noChangeArrowheads="1"/>
              </p:cNvSpPr>
              <p:nvPr/>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7"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grpSp>
      <p:sp>
        <p:nvSpPr>
          <p:cNvPr id="18" name="Line 21"/>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9" name="Picture 31" descr="rose4"/>
          <p:cNvPicPr>
            <a:picLocks noChangeAspect="1" noChangeArrowheads="1"/>
          </p:cNvPicPr>
          <p:nvPr userDrawn="1"/>
        </p:nvPicPr>
        <p:blipFill>
          <a:blip r:embed="rId2">
            <a:alphaModFix/>
          </a:blip>
          <a:srcRect l="12895" t="22858"/>
          <a:stretch>
            <a:fillRect/>
          </a:stretch>
        </p:blipFill>
        <p:spPr bwMode="auto">
          <a:xfrm>
            <a:off x="5784576" y="6300787"/>
            <a:ext cx="3359424" cy="557213"/>
          </a:xfrm>
          <a:prstGeom prst="rect">
            <a:avLst/>
          </a:prstGeom>
          <a:noFill/>
        </p:spPr>
      </p:pic>
      <p:sp>
        <p:nvSpPr>
          <p:cNvPr id="4115" name="Rectangle 19"/>
          <p:cNvSpPr>
            <a:spLocks noGrp="1" noChangeArrowheads="1"/>
          </p:cNvSpPr>
          <p:nvPr>
            <p:ph type="ctrTitle"/>
          </p:nvPr>
        </p:nvSpPr>
        <p:spPr>
          <a:xfrm>
            <a:off x="2971800" y="1828800"/>
            <a:ext cx="6019800" cy="2209800"/>
          </a:xfrm>
        </p:spPr>
        <p:txBody>
          <a:bodyPr/>
          <a:lstStyle>
            <a:lvl1pPr>
              <a:defRPr sz="4200">
                <a:solidFill>
                  <a:schemeClr val="tx2"/>
                </a:solidFill>
                <a:effectLst>
                  <a:outerShdw blurRad="50800" dist="38100" dir="2700000" algn="br">
                    <a:srgbClr val="000000">
                      <a:alpha val="43000"/>
                    </a:srgbClr>
                  </a:outerShdw>
                </a:effectLst>
              </a:defRPr>
            </a:lvl1pPr>
          </a:lstStyle>
          <a:p>
            <a:r>
              <a:rPr lang="en-US" dirty="0"/>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2800"/>
            </a:lvl1pPr>
          </a:lstStyle>
          <a:p>
            <a:r>
              <a:rPr lang="en-US"/>
              <a:t>Click to edit Master subtitle style</a:t>
            </a:r>
          </a:p>
        </p:txBody>
      </p:sp>
      <p:sp>
        <p:nvSpPr>
          <p:cNvPr id="20"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17"/>
          <p:cNvSpPr>
            <a:spLocks noGrp="1" noChangeArrowheads="1"/>
          </p:cNvSpPr>
          <p:nvPr>
            <p:ph type="ftr" sz="quarter" idx="11"/>
          </p:nvPr>
        </p:nvSpPr>
        <p:spPr/>
        <p:txBody>
          <a:bodyPr/>
          <a:lstStyle>
            <a:lvl1pPr>
              <a:defRPr/>
            </a:lvl1pPr>
          </a:lstStyle>
          <a:p>
            <a:pPr>
              <a:defRPr/>
            </a:pPr>
            <a:endParaRPr lang="en-US" dirty="0"/>
          </a:p>
        </p:txBody>
      </p:sp>
      <p:sp>
        <p:nvSpPr>
          <p:cNvPr id="22" name="Rectangle 18"/>
          <p:cNvSpPr>
            <a:spLocks noGrp="1" noChangeArrowheads="1"/>
          </p:cNvSpPr>
          <p:nvPr>
            <p:ph type="sldNum" sz="quarter" idx="12"/>
          </p:nvPr>
        </p:nvSpPr>
        <p:spPr/>
        <p:txBody>
          <a:bodyPr/>
          <a:lstStyle>
            <a:lvl1pPr>
              <a:defRPr/>
            </a:lvl1pPr>
          </a:lstStyle>
          <a:p>
            <a:pPr>
              <a:defRPr/>
            </a:pPr>
            <a:fld id="{A655A555-AB5D-AB47-9A04-8ECC014EEA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D83C5A2-3CDB-8D43-803E-A3728E607B3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A58896-62B4-C440-B032-A29F26D1A7E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038600" cy="44958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B87EBC-9861-6140-A321-9ACAA360D56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C88F01-88A4-0A49-A992-66D74FFC0B5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DFE2931-4B0B-694B-995F-A2D88DDB819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7F6D2B4-435D-E74A-8285-6CF81365FB5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451B28E-7595-6A4B-A957-C884F43E84C0}"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0048E52-6334-C748-88D8-371D152ACCC2}"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9B476CB-7739-B045-A5B0-808B29AD9314}"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B57C557-CAFD-FD46-99B7-D835B996629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DA8D20F-AAD2-644F-85B5-CE4A6981711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tags" Target="../tags/tag2.xml"/><Relationship Id="rId15" Type="http://schemas.openxmlformats.org/officeDocument/2006/relationships/tags" Target="../tags/tag3.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7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grpSp>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D98F137C-4BC3-5045-90E0-34A07F0E8B7F}" type="slidenum">
              <a:rPr lang="en-US"/>
              <a:pPr>
                <a:defRPr/>
              </a:pPr>
              <a:t>‹#›</a:t>
            </a:fld>
            <a:endParaRPr lang="en-US"/>
          </a:p>
        </p:txBody>
      </p:sp>
      <p:sp>
        <p:nvSpPr>
          <p:cNvPr id="1029" name="Rectangle 14"/>
          <p:cNvSpPr>
            <a:spLocks noGrp="1" noChangeArrowheads="1"/>
          </p:cNvSpPr>
          <p:nvPr>
            <p:ph type="title"/>
            <p:custDataLst>
              <p:tags r:id="rId14"/>
            </p:custDataLst>
          </p:nvPr>
        </p:nvSpPr>
        <p:spPr bwMode="auto">
          <a:xfrm>
            <a:off x="457200" y="3810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custDataLst>
              <p:tags r:id="rId15"/>
            </p:custDataLst>
          </p:nvPr>
        </p:nvSpPr>
        <p:spPr bwMode="auto">
          <a:xfrm>
            <a:off x="457200" y="12954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89" name="Line 17"/>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033" name="Picture 31" descr="rose4"/>
          <p:cNvPicPr>
            <a:picLocks noChangeAspect="1" noChangeArrowheads="1"/>
          </p:cNvPicPr>
          <p:nvPr userDrawn="1"/>
        </p:nvPicPr>
        <p:blipFill>
          <a:blip r:embed="rId16"/>
          <a:srcRect l="12895" t="22858"/>
          <a:stretch>
            <a:fillRect/>
          </a:stretch>
        </p:blipFill>
        <p:spPr bwMode="auto">
          <a:xfrm>
            <a:off x="0" y="6529388"/>
            <a:ext cx="1981200" cy="328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xStyles>
    <p:titleStyle>
      <a:lvl1pPr algn="l" rtl="0" eaLnBrk="0" fontAlgn="base" hangingPunct="0">
        <a:spcBef>
          <a:spcPct val="0"/>
        </a:spcBef>
        <a:spcAft>
          <a:spcPct val="0"/>
        </a:spcAft>
        <a:defRPr sz="3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2pPr>
      <a:lvl3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3pPr>
      <a:lvl4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4pPr>
      <a:lvl5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5pPr>
      <a:lvl6pPr marL="457200" algn="l" rtl="0" fontAlgn="base">
        <a:spcBef>
          <a:spcPct val="0"/>
        </a:spcBef>
        <a:spcAft>
          <a:spcPct val="0"/>
        </a:spcAft>
        <a:defRPr sz="3600">
          <a:solidFill>
            <a:schemeClr val="tx1"/>
          </a:solidFill>
          <a:latin typeface="Arial Black" charset="0"/>
        </a:defRPr>
      </a:lvl6pPr>
      <a:lvl7pPr marL="914400" algn="l" rtl="0" fontAlgn="base">
        <a:spcBef>
          <a:spcPct val="0"/>
        </a:spcBef>
        <a:spcAft>
          <a:spcPct val="0"/>
        </a:spcAft>
        <a:defRPr sz="3600">
          <a:solidFill>
            <a:schemeClr val="tx1"/>
          </a:solidFill>
          <a:latin typeface="Arial Black" charset="0"/>
        </a:defRPr>
      </a:lvl7pPr>
      <a:lvl8pPr marL="1371600" algn="l" rtl="0" fontAlgn="base">
        <a:spcBef>
          <a:spcPct val="0"/>
        </a:spcBef>
        <a:spcAft>
          <a:spcPct val="0"/>
        </a:spcAft>
        <a:defRPr sz="3600">
          <a:solidFill>
            <a:schemeClr val="tx1"/>
          </a:solidFill>
          <a:latin typeface="Arial Black" charset="0"/>
        </a:defRPr>
      </a:lvl8pPr>
      <a:lvl9pPr marL="1828800" algn="l" rtl="0" fontAlgn="base">
        <a:spcBef>
          <a:spcPct val="0"/>
        </a:spcBef>
        <a:spcAft>
          <a:spcPct val="0"/>
        </a:spcAft>
        <a:defRPr sz="3600">
          <a:solidFill>
            <a:schemeClr val="tx1"/>
          </a:solidFill>
          <a:latin typeface="Arial Black" charset="0"/>
        </a:defRPr>
      </a:lvl9pPr>
    </p:titleStyle>
    <p:bodyStyle>
      <a:lvl1pPr marL="342900" indent="-342900" algn="l" rtl="0" eaLnBrk="0" fontAlgn="base" hangingPunct="0">
        <a:spcBef>
          <a:spcPct val="20000"/>
        </a:spcBef>
        <a:spcAft>
          <a:spcPct val="0"/>
        </a:spcAft>
        <a:buClr>
          <a:schemeClr val="accent1"/>
        </a:buClr>
        <a:buSzPct val="75000"/>
        <a:buFont typeface="Wingdings" charset="2"/>
        <a:buChar char="n"/>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sz="1800"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sz="1800"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jpg"/><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bin"/><Relationship Id="rId5"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em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custDataLst>
              <p:tags r:id="rId1"/>
            </p:custDataLst>
          </p:nvPr>
        </p:nvSpPr>
        <p:spPr>
          <a:xfrm>
            <a:off x="2590800" y="1828800"/>
            <a:ext cx="6553200" cy="2209800"/>
          </a:xfrm>
          <a:effectLst>
            <a:outerShdw blurRad="50800" dist="38100" dir="2700000" algn="br">
              <a:srgbClr val="000000">
                <a:alpha val="43000"/>
              </a:srgbClr>
            </a:outerShdw>
          </a:effectLst>
        </p:spPr>
        <p:txBody>
          <a:bodyPr/>
          <a:lstStyle/>
          <a:p>
            <a:pPr algn="ctr" eaLnBrk="1" hangingPunct="1">
              <a:defRPr/>
            </a:pPr>
            <a:r>
              <a:rPr lang="en-US" sz="2800" dirty="0" smtClean="0"/>
              <a:t>CSSE 579 </a:t>
            </a:r>
            <a:br>
              <a:rPr lang="en-US" sz="2800" dirty="0" smtClean="0"/>
            </a:br>
            <a:r>
              <a:rPr lang="en-US" sz="2000" dirty="0" smtClean="0">
                <a:ea typeface="+mj-ea"/>
                <a:cs typeface="+mj-cs"/>
              </a:rPr>
              <a:t>Software Project Management:</a:t>
            </a:r>
            <a:r>
              <a:rPr lang="en-US" sz="2400" dirty="0"/>
              <a:t/>
            </a:r>
            <a:br>
              <a:rPr lang="en-US" sz="2400" dirty="0"/>
            </a:br>
            <a:r>
              <a:rPr lang="en-US" sz="1100" dirty="0"/>
              <a:t/>
            </a:r>
            <a:br>
              <a:rPr lang="en-US" sz="1100" dirty="0"/>
            </a:br>
            <a:r>
              <a:rPr lang="en-US" sz="2800" dirty="0" smtClean="0"/>
              <a:t>Program, &amp; Portfolio Management – “Old School”</a:t>
            </a:r>
            <a:endParaRPr lang="en-US" sz="2800" dirty="0">
              <a:ea typeface="+mj-ea"/>
              <a:cs typeface="+mj-cs"/>
            </a:endParaRPr>
          </a:p>
        </p:txBody>
      </p:sp>
      <p:sp>
        <p:nvSpPr>
          <p:cNvPr id="16388" name="Rectangle 37"/>
          <p:cNvSpPr>
            <a:spLocks noGrp="1" noChangeArrowheads="1"/>
          </p:cNvSpPr>
          <p:nvPr>
            <p:ph type="subTitle" idx="1"/>
          </p:nvPr>
        </p:nvSpPr>
        <p:spPr>
          <a:xfrm>
            <a:off x="3581400" y="4343400"/>
            <a:ext cx="5029200" cy="1981200"/>
          </a:xfrm>
          <a:noFill/>
        </p:spPr>
        <p:txBody>
          <a:bodyPr/>
          <a:lstStyle/>
          <a:p>
            <a:pPr eaLnBrk="1" hangingPunct="1"/>
            <a:r>
              <a:rPr lang="en-US" sz="2000" dirty="0" smtClean="0"/>
              <a:t>Steve Chenoweth</a:t>
            </a:r>
          </a:p>
          <a:p>
            <a:pPr eaLnBrk="1" hangingPunct="1"/>
            <a:r>
              <a:rPr lang="en-US" sz="2000" dirty="0" smtClean="0"/>
              <a:t>Rose-Hulman</a:t>
            </a:r>
          </a:p>
          <a:p>
            <a:pPr eaLnBrk="1" hangingPunct="1"/>
            <a:r>
              <a:rPr lang="en-US" sz="2000" dirty="0" smtClean="0"/>
              <a:t>With helpful materials provided by Shawn </a:t>
            </a:r>
            <a:r>
              <a:rPr lang="en-US" sz="2000" dirty="0" err="1" smtClean="0"/>
              <a:t>Bohner</a:t>
            </a:r>
            <a:endParaRPr lang="en-US" sz="2000" dirty="0"/>
          </a:p>
        </p:txBody>
      </p:sp>
      <p:pic>
        <p:nvPicPr>
          <p:cNvPr id="9" name="Picture 4" descr="76rosie"/>
          <p:cNvPicPr>
            <a:picLocks noChangeAspect="1" noChangeArrowheads="1"/>
          </p:cNvPicPr>
          <p:nvPr/>
        </p:nvPicPr>
        <p:blipFill>
          <a:blip r:embed="rId4"/>
          <a:srcRect/>
          <a:stretch>
            <a:fillRect/>
          </a:stretch>
        </p:blipFill>
        <p:spPr bwMode="auto">
          <a:xfrm>
            <a:off x="8153400" y="5132387"/>
            <a:ext cx="855872" cy="1116013"/>
          </a:xfrm>
          <a:prstGeom prst="rect">
            <a:avLst/>
          </a:prstGeom>
          <a:noFill/>
          <a:ln w="9525">
            <a:noFill/>
            <a:miter lim="800000"/>
            <a:headEnd/>
            <a:tailEnd/>
          </a:ln>
        </p:spPr>
      </p:pic>
      <p:pic>
        <p:nvPicPr>
          <p:cNvPr id="7" name="Picture 6"/>
          <p:cNvPicPr>
            <a:picLocks noChangeAspect="1"/>
          </p:cNvPicPr>
          <p:nvPr/>
        </p:nvPicPr>
        <p:blipFill rotWithShape="1">
          <a:blip r:embed="rId5"/>
          <a:srcRect l="35133" t="9440" r="39198" b="16593"/>
          <a:stretch/>
        </p:blipFill>
        <p:spPr>
          <a:xfrm>
            <a:off x="25400" y="448235"/>
            <a:ext cx="1434353" cy="3769659"/>
          </a:xfrm>
          <a:prstGeom prst="rect">
            <a:avLst/>
          </a:prstGeom>
          <a:scene3d>
            <a:camera prst="orthographicFront"/>
            <a:lightRig rig="threePt" dir="t"/>
          </a:scene3d>
          <a:sp3d>
            <a:bevelT/>
          </a:sp3d>
        </p:spPr>
      </p:pic>
      <p:pic>
        <p:nvPicPr>
          <p:cNvPr id="2" name="Picture 1" descr="Photo on 4-9-15 at 10.46 AM.jpg"/>
          <p:cNvPicPr>
            <a:picLocks noChangeAspect="1"/>
          </p:cNvPicPr>
          <p:nvPr/>
        </p:nvPicPr>
        <p:blipFill rotWithShape="1">
          <a:blip r:embed="rId6">
            <a:extLst>
              <a:ext uri="{28A0092B-C50C-407E-A947-70E740481C1C}">
                <a14:useLocalDpi xmlns:a14="http://schemas.microsoft.com/office/drawing/2010/main" val="0"/>
              </a:ext>
            </a:extLst>
          </a:blip>
          <a:srcRect t="9677"/>
          <a:stretch/>
        </p:blipFill>
        <p:spPr>
          <a:xfrm>
            <a:off x="381000" y="3124200"/>
            <a:ext cx="2362200" cy="1422400"/>
          </a:xfrm>
          <a:prstGeom prst="rect">
            <a:avLst/>
          </a:prstGeom>
        </p:spPr>
      </p:pic>
      <p:sp>
        <p:nvSpPr>
          <p:cNvPr id="8" name="TextBox 7"/>
          <p:cNvSpPr txBox="1"/>
          <p:nvPr/>
        </p:nvSpPr>
        <p:spPr>
          <a:xfrm>
            <a:off x="7606102" y="0"/>
            <a:ext cx="1536298" cy="1200328"/>
          </a:xfrm>
          <a:prstGeom prst="rect">
            <a:avLst/>
          </a:prstGeom>
          <a:noFill/>
        </p:spPr>
        <p:txBody>
          <a:bodyPr wrap="none" rtlCol="0">
            <a:spAutoFit/>
          </a:bodyPr>
          <a:lstStyle/>
          <a:p>
            <a:pPr algn="ctr"/>
            <a:r>
              <a:rPr lang="en-US" dirty="0" smtClean="0"/>
              <a:t>CSSE579</a:t>
            </a:r>
          </a:p>
          <a:p>
            <a:pPr algn="ctr"/>
            <a:r>
              <a:rPr lang="en-US" dirty="0" smtClean="0"/>
              <a:t>Session 6</a:t>
            </a:r>
          </a:p>
          <a:p>
            <a:pPr algn="ctr"/>
            <a:r>
              <a:rPr lang="en-US" dirty="0" smtClean="0"/>
              <a:t>Part 3</a:t>
            </a:r>
            <a:endParaRPr lang="en-US" dirty="0"/>
          </a:p>
        </p:txBody>
      </p:sp>
    </p:spTree>
    <p:extLst>
      <p:ext uri="{BB962C8B-B14F-4D97-AF65-F5344CB8AC3E}">
        <p14:creationId xmlns:p14="http://schemas.microsoft.com/office/powerpoint/2010/main" val="31056673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4770" name="Rectangle 2"/>
          <p:cNvSpPr>
            <a:spLocks noGrp="1" noChangeArrowheads="1"/>
          </p:cNvSpPr>
          <p:nvPr>
            <p:ph type="title"/>
          </p:nvPr>
        </p:nvSpPr>
        <p:spPr>
          <a:xfrm>
            <a:off x="381000" y="304800"/>
            <a:ext cx="8763000" cy="533400"/>
          </a:xfrm>
        </p:spPr>
        <p:txBody>
          <a:bodyPr/>
          <a:lstStyle/>
          <a:p>
            <a:r>
              <a:rPr lang="en-US" dirty="0" smtClean="0"/>
              <a:t>Perception </a:t>
            </a:r>
            <a:r>
              <a:rPr lang="en-US" dirty="0"/>
              <a:t>of</a:t>
            </a:r>
            <a:r>
              <a:rPr lang="en-US" dirty="0" smtClean="0"/>
              <a:t> Software System </a:t>
            </a:r>
            <a:r>
              <a:rPr lang="en-US" dirty="0"/>
              <a:t>Value</a:t>
            </a:r>
            <a:endParaRPr lang="en-US" sz="2800" dirty="0"/>
          </a:p>
        </p:txBody>
      </p:sp>
      <p:sp>
        <p:nvSpPr>
          <p:cNvPr id="1824772" name="AutoShape 4">
            <a:hlinkClick r:id="" action="ppaction://noaction" highlightClick="1"/>
          </p:cNvPr>
          <p:cNvSpPr>
            <a:spLocks noChangeArrowheads="1"/>
          </p:cNvSpPr>
          <p:nvPr/>
        </p:nvSpPr>
        <p:spPr bwMode="ltGray">
          <a:xfrm>
            <a:off x="3059113" y="3498850"/>
            <a:ext cx="2030412" cy="1903413"/>
          </a:xfrm>
          <a:prstGeom prst="actionButtonBlank">
            <a:avLst/>
          </a:prstGeom>
          <a:solidFill>
            <a:srgbClr val="666699"/>
          </a:solidFill>
          <a:ln w="19050">
            <a:noFill/>
            <a:miter lim="800000"/>
            <a:headEnd type="none" w="sm" len="sm"/>
            <a:tailEnd type="none" w="sm" len="sm"/>
          </a:ln>
          <a:effectLst/>
          <a:scene3d>
            <a:camera prst="orthographicFront"/>
            <a:lightRig rig="threePt" dir="t"/>
          </a:scene3d>
          <a:sp3d>
            <a:bevelT/>
          </a:sp3d>
        </p:spPr>
        <p:txBody>
          <a:bodyPr wrap="none" anchor="ctr">
            <a:prstTxWarp prst="textNoShape">
              <a:avLst/>
            </a:prstTxWarp>
          </a:bodyPr>
          <a:lstStyle/>
          <a:p>
            <a:pPr algn="ctr"/>
            <a:r>
              <a:rPr lang="en-US" sz="2800" b="1" dirty="0">
                <a:solidFill>
                  <a:srgbClr val="663300"/>
                </a:solidFill>
                <a:effectLst>
                  <a:outerShdw blurRad="38100" dist="38100" dir="2700000" algn="tl">
                    <a:srgbClr val="000000"/>
                  </a:outerShdw>
                </a:effectLst>
                <a:latin typeface="Arial" charset="0"/>
              </a:rPr>
              <a:t>Business</a:t>
            </a:r>
            <a:br>
              <a:rPr lang="en-US" sz="2800" b="1" dirty="0">
                <a:solidFill>
                  <a:srgbClr val="663300"/>
                </a:solidFill>
                <a:effectLst>
                  <a:outerShdw blurRad="38100" dist="38100" dir="2700000" algn="tl">
                    <a:srgbClr val="000000"/>
                  </a:outerShdw>
                </a:effectLst>
                <a:latin typeface="Arial" charset="0"/>
              </a:rPr>
            </a:br>
            <a:r>
              <a:rPr lang="en-US" sz="2800" b="1" dirty="0">
                <a:solidFill>
                  <a:srgbClr val="663300"/>
                </a:solidFill>
                <a:effectLst>
                  <a:outerShdw blurRad="38100" dist="38100" dir="2700000" algn="tl">
                    <a:srgbClr val="000000"/>
                  </a:outerShdw>
                </a:effectLst>
                <a:latin typeface="Arial" charset="0"/>
              </a:rPr>
              <a:t>Cost</a:t>
            </a:r>
          </a:p>
        </p:txBody>
      </p:sp>
      <p:sp>
        <p:nvSpPr>
          <p:cNvPr id="1824773" name="AutoShape 5">
            <a:hlinkClick r:id="" action="ppaction://noaction" highlightClick="1"/>
          </p:cNvPr>
          <p:cNvSpPr>
            <a:spLocks noChangeArrowheads="1"/>
          </p:cNvSpPr>
          <p:nvPr/>
        </p:nvSpPr>
        <p:spPr bwMode="ltGray">
          <a:xfrm>
            <a:off x="5092700" y="3513138"/>
            <a:ext cx="2030413" cy="1903412"/>
          </a:xfrm>
          <a:prstGeom prst="actionButtonBlank">
            <a:avLst/>
          </a:prstGeom>
          <a:solidFill>
            <a:srgbClr val="666699"/>
          </a:solidFill>
          <a:ln w="19050">
            <a:noFill/>
            <a:miter lim="800000"/>
            <a:headEnd type="none" w="sm" len="sm"/>
            <a:tailEnd type="none" w="sm" len="sm"/>
          </a:ln>
          <a:effectLst/>
          <a:scene3d>
            <a:camera prst="orthographicFront"/>
            <a:lightRig rig="threePt" dir="t"/>
          </a:scene3d>
          <a:sp3d>
            <a:bevelT/>
          </a:sp3d>
        </p:spPr>
        <p:txBody>
          <a:bodyPr wrap="none" anchor="ctr">
            <a:prstTxWarp prst="textNoShape">
              <a:avLst/>
            </a:prstTxWarp>
          </a:bodyPr>
          <a:lstStyle/>
          <a:p>
            <a:pPr algn="ctr"/>
            <a:r>
              <a:rPr lang="en-US" sz="2800" b="1" dirty="0">
                <a:solidFill>
                  <a:srgbClr val="800000"/>
                </a:solidFill>
                <a:effectLst>
                  <a:outerShdw blurRad="38100" dist="38100" dir="2700000" algn="tl">
                    <a:srgbClr val="000000"/>
                  </a:outerShdw>
                </a:effectLst>
                <a:latin typeface="Arial" charset="0"/>
              </a:rPr>
              <a:t>Business</a:t>
            </a:r>
            <a:r>
              <a:rPr lang="en-US" b="1" dirty="0">
                <a:solidFill>
                  <a:srgbClr val="800000"/>
                </a:solidFill>
                <a:effectLst>
                  <a:outerShdw blurRad="38100" dist="38100" dir="2700000" algn="tl">
                    <a:srgbClr val="000000"/>
                  </a:outerShdw>
                </a:effectLst>
                <a:latin typeface="Arial" charset="0"/>
              </a:rPr>
              <a:t/>
            </a:r>
            <a:br>
              <a:rPr lang="en-US" b="1" dirty="0">
                <a:solidFill>
                  <a:srgbClr val="800000"/>
                </a:solidFill>
                <a:effectLst>
                  <a:outerShdw blurRad="38100" dist="38100" dir="2700000" algn="tl">
                    <a:srgbClr val="000000"/>
                  </a:outerShdw>
                </a:effectLst>
                <a:latin typeface="Arial" charset="0"/>
              </a:rPr>
            </a:br>
            <a:r>
              <a:rPr lang="en-US" b="1" dirty="0">
                <a:solidFill>
                  <a:srgbClr val="800000"/>
                </a:solidFill>
                <a:effectLst>
                  <a:outerShdw blurRad="38100" dist="38100" dir="2700000" algn="tl">
                    <a:srgbClr val="000000"/>
                  </a:outerShdw>
                </a:effectLst>
                <a:latin typeface="Arial" charset="0"/>
              </a:rPr>
              <a:t>Opportunity</a:t>
            </a:r>
          </a:p>
        </p:txBody>
      </p:sp>
      <p:sp>
        <p:nvSpPr>
          <p:cNvPr id="1824774" name="AutoShape 6">
            <a:hlinkClick r:id="" action="ppaction://noaction" highlightClick="1"/>
          </p:cNvPr>
          <p:cNvSpPr>
            <a:spLocks noChangeArrowheads="1"/>
          </p:cNvSpPr>
          <p:nvPr/>
        </p:nvSpPr>
        <p:spPr bwMode="ltGray">
          <a:xfrm>
            <a:off x="5092700" y="1617663"/>
            <a:ext cx="2030413" cy="1903412"/>
          </a:xfrm>
          <a:prstGeom prst="actionButtonBlank">
            <a:avLst/>
          </a:prstGeom>
          <a:solidFill>
            <a:srgbClr val="666699"/>
          </a:solidFill>
          <a:ln w="19050">
            <a:noFill/>
            <a:miter lim="800000"/>
            <a:headEnd type="none" w="sm" len="sm"/>
            <a:tailEnd type="none" w="sm" len="sm"/>
          </a:ln>
          <a:effectLst/>
          <a:scene3d>
            <a:camera prst="orthographicFront"/>
            <a:lightRig rig="threePt" dir="t"/>
          </a:scene3d>
          <a:sp3d>
            <a:bevelT/>
          </a:sp3d>
        </p:spPr>
        <p:txBody>
          <a:bodyPr wrap="none" anchor="ctr">
            <a:prstTxWarp prst="textNoShape">
              <a:avLst/>
            </a:prstTxWarp>
          </a:bodyPr>
          <a:lstStyle/>
          <a:p>
            <a:pPr algn="ctr"/>
            <a:endParaRPr lang="en-US" b="1" dirty="0">
              <a:solidFill>
                <a:srgbClr val="6600FF"/>
              </a:solidFill>
              <a:latin typeface="Arial" charset="0"/>
            </a:endParaRPr>
          </a:p>
          <a:p>
            <a:pPr algn="ctr"/>
            <a:r>
              <a:rPr lang="en-US" sz="2800" b="1" dirty="0">
                <a:solidFill>
                  <a:schemeClr val="bg1"/>
                </a:solidFill>
                <a:effectLst>
                  <a:outerShdw blurRad="38100" dist="38100" dir="2700000" algn="tl">
                    <a:srgbClr val="000000"/>
                  </a:outerShdw>
                </a:effectLst>
                <a:latin typeface="Arial" charset="0"/>
              </a:rPr>
              <a:t>Business</a:t>
            </a:r>
            <a:br>
              <a:rPr lang="en-US" sz="2800" b="1" dirty="0">
                <a:solidFill>
                  <a:schemeClr val="bg1"/>
                </a:solidFill>
                <a:effectLst>
                  <a:outerShdw blurRad="38100" dist="38100" dir="2700000" algn="tl">
                    <a:srgbClr val="000000"/>
                  </a:outerShdw>
                </a:effectLst>
                <a:latin typeface="Arial" charset="0"/>
              </a:rPr>
            </a:br>
            <a:r>
              <a:rPr lang="en-US" sz="2800" b="1" dirty="0">
                <a:solidFill>
                  <a:schemeClr val="bg1"/>
                </a:solidFill>
                <a:effectLst>
                  <a:outerShdw blurRad="38100" dist="38100" dir="2700000" algn="tl">
                    <a:srgbClr val="000000"/>
                  </a:outerShdw>
                </a:effectLst>
                <a:latin typeface="Arial" charset="0"/>
              </a:rPr>
              <a:t>Value</a:t>
            </a:r>
          </a:p>
          <a:p>
            <a:pPr algn="ctr"/>
            <a:endParaRPr lang="en-US" b="1" dirty="0">
              <a:solidFill>
                <a:srgbClr val="6600FF"/>
              </a:solidFill>
              <a:latin typeface="Arial" charset="0"/>
            </a:endParaRPr>
          </a:p>
        </p:txBody>
      </p:sp>
      <p:sp>
        <p:nvSpPr>
          <p:cNvPr id="1824775" name="Text Box 7"/>
          <p:cNvSpPr txBox="1">
            <a:spLocks noChangeArrowheads="1"/>
          </p:cNvSpPr>
          <p:nvPr/>
        </p:nvSpPr>
        <p:spPr bwMode="auto">
          <a:xfrm>
            <a:off x="3011166" y="5581650"/>
            <a:ext cx="4380234" cy="706695"/>
          </a:xfrm>
          <a:prstGeom prst="rect">
            <a:avLst/>
          </a:prstGeom>
          <a:noFill/>
          <a:ln w="12700">
            <a:noFill/>
            <a:miter lim="800000"/>
            <a:headEnd type="none" w="sm" len="sm"/>
            <a:tailEnd type="none" w="sm" len="sm"/>
          </a:ln>
          <a:effectLst/>
        </p:spPr>
        <p:txBody>
          <a:bodyPr wrap="square" lIns="90260" tIns="45130" rIns="90260" bIns="45130">
            <a:prstTxWarp prst="textNoShape">
              <a:avLst/>
            </a:prstTxWarp>
            <a:spAutoFit/>
          </a:bodyPr>
          <a:lstStyle/>
          <a:p>
            <a:pPr defTabSz="903288"/>
            <a:r>
              <a:rPr lang="en-US" sz="2000" b="1" i="1" dirty="0">
                <a:solidFill>
                  <a:srgbClr val="000000"/>
                </a:solidFill>
                <a:latin typeface="Arial" charset="0"/>
              </a:rPr>
              <a:t>Perceived Capability of Software</a:t>
            </a:r>
            <a:r>
              <a:rPr lang="en-US" sz="2000" b="1" i="1" dirty="0" smtClean="0">
                <a:solidFill>
                  <a:srgbClr val="000000"/>
                </a:solidFill>
                <a:latin typeface="Arial" charset="0"/>
              </a:rPr>
              <a:t> to </a:t>
            </a:r>
            <a:r>
              <a:rPr lang="en-US" sz="2000" b="1" i="1" dirty="0">
                <a:solidFill>
                  <a:srgbClr val="000000"/>
                </a:solidFill>
                <a:latin typeface="Arial" charset="0"/>
              </a:rPr>
              <a:t>Deliver </a:t>
            </a:r>
            <a:r>
              <a:rPr lang="en-US" sz="2000" b="1" i="1" dirty="0" smtClean="0">
                <a:solidFill>
                  <a:srgbClr val="000000"/>
                </a:solidFill>
                <a:latin typeface="Arial" charset="0"/>
              </a:rPr>
              <a:t>Information </a:t>
            </a:r>
            <a:r>
              <a:rPr lang="en-US" sz="2000" b="1" i="1" dirty="0" smtClean="0">
                <a:solidFill>
                  <a:srgbClr val="000000"/>
                </a:solidFill>
              </a:rPr>
              <a:t>or Service</a:t>
            </a:r>
            <a:endParaRPr lang="en-US" sz="2000" b="1" i="1" dirty="0">
              <a:solidFill>
                <a:srgbClr val="000000"/>
              </a:solidFill>
              <a:latin typeface="Arial" charset="0"/>
            </a:endParaRPr>
          </a:p>
        </p:txBody>
      </p:sp>
      <p:sp>
        <p:nvSpPr>
          <p:cNvPr id="1824776" name="Text Box 8"/>
          <p:cNvSpPr txBox="1">
            <a:spLocks noChangeArrowheads="1"/>
          </p:cNvSpPr>
          <p:nvPr/>
        </p:nvSpPr>
        <p:spPr bwMode="blackWhite">
          <a:xfrm>
            <a:off x="5829300" y="5313363"/>
            <a:ext cx="695119" cy="368140"/>
          </a:xfrm>
          <a:prstGeom prst="rect">
            <a:avLst/>
          </a:prstGeom>
          <a:noFill/>
          <a:ln w="12700">
            <a:noFill/>
            <a:miter lim="800000"/>
            <a:headEnd type="none" w="sm" len="sm"/>
            <a:tailEnd type="none" w="sm" len="sm"/>
          </a:ln>
          <a:effectLst/>
        </p:spPr>
        <p:txBody>
          <a:bodyPr wrap="none" lIns="90260" tIns="45130" rIns="90260" bIns="45130">
            <a:prstTxWarp prst="textNoShape">
              <a:avLst/>
            </a:prstTxWarp>
            <a:spAutoFit/>
          </a:bodyPr>
          <a:lstStyle/>
          <a:p>
            <a:pPr defTabSz="903288"/>
            <a:r>
              <a:rPr lang="en-US" sz="1800" b="1">
                <a:solidFill>
                  <a:srgbClr val="008000"/>
                </a:solidFill>
                <a:latin typeface="Arial" charset="0"/>
              </a:rPr>
              <a:t>High</a:t>
            </a:r>
          </a:p>
        </p:txBody>
      </p:sp>
      <p:sp>
        <p:nvSpPr>
          <p:cNvPr id="1824777" name="Text Box 9"/>
          <p:cNvSpPr txBox="1">
            <a:spLocks noChangeArrowheads="1"/>
          </p:cNvSpPr>
          <p:nvPr/>
        </p:nvSpPr>
        <p:spPr bwMode="blackWhite">
          <a:xfrm>
            <a:off x="3790950" y="5313363"/>
            <a:ext cx="656772" cy="368140"/>
          </a:xfrm>
          <a:prstGeom prst="rect">
            <a:avLst/>
          </a:prstGeom>
          <a:noFill/>
          <a:ln w="12700">
            <a:noFill/>
            <a:miter lim="800000"/>
            <a:headEnd type="none" w="sm" len="sm"/>
            <a:tailEnd type="none" w="sm" len="sm"/>
          </a:ln>
          <a:effectLst/>
        </p:spPr>
        <p:txBody>
          <a:bodyPr wrap="none" lIns="90260" tIns="45130" rIns="90260" bIns="45130">
            <a:prstTxWarp prst="textNoShape">
              <a:avLst/>
            </a:prstTxWarp>
            <a:spAutoFit/>
          </a:bodyPr>
          <a:lstStyle/>
          <a:p>
            <a:pPr defTabSz="903288"/>
            <a:r>
              <a:rPr lang="en-US" sz="1800" b="1">
                <a:solidFill>
                  <a:srgbClr val="CC0000"/>
                </a:solidFill>
                <a:latin typeface="Arial" charset="0"/>
              </a:rPr>
              <a:t>Low</a:t>
            </a:r>
          </a:p>
        </p:txBody>
      </p:sp>
      <p:sp>
        <p:nvSpPr>
          <p:cNvPr id="1824778" name="Text Box 10"/>
          <p:cNvSpPr txBox="1">
            <a:spLocks noChangeArrowheads="1"/>
          </p:cNvSpPr>
          <p:nvPr/>
        </p:nvSpPr>
        <p:spPr bwMode="blackWhite">
          <a:xfrm rot="-5400000">
            <a:off x="2488509" y="2340056"/>
            <a:ext cx="695119" cy="368140"/>
          </a:xfrm>
          <a:prstGeom prst="rect">
            <a:avLst/>
          </a:prstGeom>
          <a:noFill/>
          <a:ln w="12700">
            <a:noFill/>
            <a:miter lim="800000"/>
            <a:headEnd type="none" w="sm" len="sm"/>
            <a:tailEnd type="none" w="sm" len="sm"/>
          </a:ln>
          <a:effectLst/>
        </p:spPr>
        <p:txBody>
          <a:bodyPr wrap="none" lIns="90260" tIns="45130" rIns="90260" bIns="45130">
            <a:prstTxWarp prst="textNoShape">
              <a:avLst/>
            </a:prstTxWarp>
            <a:spAutoFit/>
          </a:bodyPr>
          <a:lstStyle/>
          <a:p>
            <a:pPr defTabSz="903288"/>
            <a:r>
              <a:rPr lang="en-US" sz="1800" b="1" dirty="0">
                <a:solidFill>
                  <a:srgbClr val="008000"/>
                </a:solidFill>
                <a:latin typeface="Arial" charset="0"/>
              </a:rPr>
              <a:t>High</a:t>
            </a:r>
          </a:p>
        </p:txBody>
      </p:sp>
      <p:sp>
        <p:nvSpPr>
          <p:cNvPr id="1824779" name="Text Box 11"/>
          <p:cNvSpPr txBox="1">
            <a:spLocks noChangeArrowheads="1"/>
          </p:cNvSpPr>
          <p:nvPr/>
        </p:nvSpPr>
        <p:spPr bwMode="blackWhite">
          <a:xfrm rot="-5400000">
            <a:off x="2507683" y="4200606"/>
            <a:ext cx="656772" cy="368140"/>
          </a:xfrm>
          <a:prstGeom prst="rect">
            <a:avLst/>
          </a:prstGeom>
          <a:noFill/>
          <a:ln w="12700">
            <a:noFill/>
            <a:miter lim="800000"/>
            <a:headEnd type="none" w="sm" len="sm"/>
            <a:tailEnd type="none" w="sm" len="sm"/>
          </a:ln>
          <a:effectLst/>
        </p:spPr>
        <p:txBody>
          <a:bodyPr wrap="none" lIns="90260" tIns="45130" rIns="90260" bIns="45130">
            <a:prstTxWarp prst="textNoShape">
              <a:avLst/>
            </a:prstTxWarp>
            <a:spAutoFit/>
          </a:bodyPr>
          <a:lstStyle/>
          <a:p>
            <a:pPr defTabSz="903288"/>
            <a:r>
              <a:rPr lang="en-US" sz="1800" b="1" dirty="0">
                <a:solidFill>
                  <a:srgbClr val="CC0000"/>
                </a:solidFill>
                <a:latin typeface="Arial" charset="0"/>
              </a:rPr>
              <a:t>Low</a:t>
            </a:r>
          </a:p>
        </p:txBody>
      </p:sp>
      <p:sp>
        <p:nvSpPr>
          <p:cNvPr id="1824780" name="Text Box 12"/>
          <p:cNvSpPr txBox="1">
            <a:spLocks noChangeArrowheads="1"/>
          </p:cNvSpPr>
          <p:nvPr/>
        </p:nvSpPr>
        <p:spPr bwMode="auto">
          <a:xfrm>
            <a:off x="609600" y="2705100"/>
            <a:ext cx="1995488" cy="1322248"/>
          </a:xfrm>
          <a:prstGeom prst="rect">
            <a:avLst/>
          </a:prstGeom>
          <a:noFill/>
          <a:ln w="12700">
            <a:noFill/>
            <a:miter lim="800000"/>
            <a:headEnd type="none" w="sm" len="sm"/>
            <a:tailEnd type="none" w="sm" len="sm"/>
          </a:ln>
          <a:effectLst/>
        </p:spPr>
        <p:txBody>
          <a:bodyPr wrap="square" lIns="90260" tIns="45130" rIns="90260" bIns="45130">
            <a:prstTxWarp prst="textNoShape">
              <a:avLst/>
            </a:prstTxWarp>
            <a:spAutoFit/>
          </a:bodyPr>
          <a:lstStyle/>
          <a:p>
            <a:pPr algn="r" defTabSz="903288"/>
            <a:r>
              <a:rPr lang="en-US" sz="2000" b="1" i="1" dirty="0">
                <a:solidFill>
                  <a:srgbClr val="000000"/>
                </a:solidFill>
                <a:latin typeface="Arial" charset="0"/>
              </a:rPr>
              <a:t>Recognized Dependency</a:t>
            </a:r>
          </a:p>
          <a:p>
            <a:pPr algn="r" defTabSz="903288"/>
            <a:r>
              <a:rPr lang="en-US" sz="2000" b="1" i="1" dirty="0">
                <a:solidFill>
                  <a:srgbClr val="000000"/>
                </a:solidFill>
                <a:latin typeface="Arial" charset="0"/>
              </a:rPr>
              <a:t>on </a:t>
            </a:r>
            <a:r>
              <a:rPr lang="en-US" sz="2000" b="1" i="1" dirty="0" smtClean="0">
                <a:solidFill>
                  <a:srgbClr val="000000"/>
                </a:solidFill>
                <a:latin typeface="Arial" charset="0"/>
              </a:rPr>
              <a:t>Information or Service</a:t>
            </a:r>
            <a:endParaRPr lang="en-US" sz="2000" b="1" i="1" dirty="0">
              <a:solidFill>
                <a:srgbClr val="000000"/>
              </a:solidFill>
              <a:latin typeface="Arial" charset="0"/>
            </a:endParaRPr>
          </a:p>
        </p:txBody>
      </p:sp>
      <p:sp>
        <p:nvSpPr>
          <p:cNvPr id="1824781" name="AutoShape 13">
            <a:hlinkClick r:id="" action="ppaction://noaction" highlightClick="1"/>
          </p:cNvPr>
          <p:cNvSpPr>
            <a:spLocks noChangeArrowheads="1"/>
          </p:cNvSpPr>
          <p:nvPr/>
        </p:nvSpPr>
        <p:spPr bwMode="ltGray">
          <a:xfrm>
            <a:off x="3059113" y="1617663"/>
            <a:ext cx="2030412" cy="1903412"/>
          </a:xfrm>
          <a:prstGeom prst="actionButtonBlank">
            <a:avLst/>
          </a:prstGeom>
          <a:solidFill>
            <a:srgbClr val="666699"/>
          </a:solidFill>
          <a:ln w="19050">
            <a:noFill/>
            <a:miter lim="800000"/>
            <a:headEnd type="none" w="sm" len="sm"/>
            <a:tailEnd type="none" w="sm" len="sm"/>
          </a:ln>
          <a:effectLst/>
          <a:scene3d>
            <a:camera prst="orthographicFront"/>
            <a:lightRig rig="threePt" dir="t"/>
          </a:scene3d>
          <a:sp3d>
            <a:bevelT/>
          </a:sp3d>
        </p:spPr>
        <p:txBody>
          <a:bodyPr wrap="none" anchor="ctr">
            <a:prstTxWarp prst="textNoShape">
              <a:avLst/>
            </a:prstTxWarp>
          </a:bodyPr>
          <a:lstStyle/>
          <a:p>
            <a:pPr algn="ctr"/>
            <a:r>
              <a:rPr lang="en-US" sz="2800" b="1" dirty="0">
                <a:solidFill>
                  <a:srgbClr val="FF0000"/>
                </a:solidFill>
                <a:effectLst>
                  <a:outerShdw blurRad="38100" dist="38100" dir="2700000" algn="tl">
                    <a:srgbClr val="000000"/>
                  </a:outerShdw>
                </a:effectLst>
                <a:latin typeface="Arial" charset="0"/>
              </a:rPr>
              <a:t>Business</a:t>
            </a:r>
            <a:br>
              <a:rPr lang="en-US" sz="2800" b="1" dirty="0">
                <a:solidFill>
                  <a:srgbClr val="FF0000"/>
                </a:solidFill>
                <a:effectLst>
                  <a:outerShdw blurRad="38100" dist="38100" dir="2700000" algn="tl">
                    <a:srgbClr val="000000"/>
                  </a:outerShdw>
                </a:effectLst>
                <a:latin typeface="Arial" charset="0"/>
              </a:rPr>
            </a:br>
            <a:r>
              <a:rPr lang="en-US" sz="2800" b="1" dirty="0">
                <a:solidFill>
                  <a:srgbClr val="FF0000"/>
                </a:solidFill>
                <a:effectLst>
                  <a:outerShdw blurRad="38100" dist="38100" dir="2700000" algn="tl">
                    <a:srgbClr val="000000"/>
                  </a:outerShdw>
                </a:effectLst>
                <a:latin typeface="Arial" charset="0"/>
              </a:rPr>
              <a:t>Risk</a:t>
            </a:r>
          </a:p>
        </p:txBody>
      </p:sp>
      <p:sp>
        <p:nvSpPr>
          <p:cNvPr id="1824782" name="Rectangle 14"/>
          <p:cNvSpPr>
            <a:spLocks noChangeArrowheads="1"/>
          </p:cNvSpPr>
          <p:nvPr/>
        </p:nvSpPr>
        <p:spPr bwMode="auto">
          <a:xfrm>
            <a:off x="3048000" y="1616075"/>
            <a:ext cx="4076700" cy="3784600"/>
          </a:xfrm>
          <a:prstGeom prst="rect">
            <a:avLst/>
          </a:prstGeom>
          <a:noFill/>
          <a:ln w="12700" cap="sq">
            <a:solidFill>
              <a:srgbClr val="BB6DD7"/>
            </a:solidFill>
            <a:miter lim="800000"/>
            <a:headEnd type="none" w="sm" len="sm"/>
            <a:tailEnd type="none" w="sm" len="sm"/>
          </a:ln>
          <a:effectLst/>
        </p:spPr>
        <p:txBody>
          <a:bodyPr wrap="none" anchor="ctr">
            <a:prstTxWarp prst="textNoShape">
              <a:avLst/>
            </a:prstTxWarp>
          </a:bodyPr>
          <a:lstStyle/>
          <a:p>
            <a:endParaRPr lang="en-US"/>
          </a:p>
        </p:txBody>
      </p:sp>
      <p:sp>
        <p:nvSpPr>
          <p:cNvPr id="1824783" name="AutoShape 15"/>
          <p:cNvSpPr>
            <a:spLocks noChangeArrowheads="1"/>
          </p:cNvSpPr>
          <p:nvPr/>
        </p:nvSpPr>
        <p:spPr bwMode="blackWhite">
          <a:xfrm rot="-5400000">
            <a:off x="5329238" y="3209925"/>
            <a:ext cx="4038600" cy="393700"/>
          </a:xfrm>
          <a:prstGeom prst="homePlate">
            <a:avLst>
              <a:gd name="adj" fmla="val 256452"/>
            </a:avLst>
          </a:prstGeom>
          <a:gradFill rotWithShape="0">
            <a:gsLst>
              <a:gs pos="0">
                <a:srgbClr val="00CC66"/>
              </a:gs>
              <a:gs pos="100000">
                <a:schemeClr val="folHlink"/>
              </a:gs>
            </a:gsLst>
            <a:lin ang="5400000" scaled="1"/>
          </a:gradFill>
          <a:ln w="12700">
            <a:noFill/>
            <a:miter lim="800000"/>
            <a:headEnd type="none" w="sm" len="sm"/>
            <a:tailEnd type="none" w="sm" len="sm"/>
          </a:ln>
          <a:effectLst/>
        </p:spPr>
        <p:txBody>
          <a:bodyPr lIns="90260" tIns="45130" rIns="90260" bIns="45130">
            <a:prstTxWarp prst="textNoShape">
              <a:avLst/>
            </a:prstTxWarp>
            <a:spAutoFit/>
          </a:bodyPr>
          <a:lstStyle/>
          <a:p>
            <a:pPr defTabSz="903288"/>
            <a:r>
              <a:rPr lang="en-US" sz="2000" b="1">
                <a:solidFill>
                  <a:srgbClr val="990000"/>
                </a:solidFill>
                <a:effectLst>
                  <a:outerShdw blurRad="38100" dist="38100" dir="2700000" algn="tl">
                    <a:srgbClr val="000000"/>
                  </a:outerShdw>
                </a:effectLst>
                <a:latin typeface="Arial" charset="0"/>
              </a:rPr>
              <a:t>Cost</a:t>
            </a:r>
            <a:r>
              <a:rPr lang="en-US" sz="2000" b="1">
                <a:solidFill>
                  <a:schemeClr val="accent2"/>
                </a:solidFill>
                <a:effectLst>
                  <a:outerShdw blurRad="38100" dist="38100" dir="2700000" algn="tl">
                    <a:srgbClr val="000000"/>
                  </a:outerShdw>
                </a:effectLst>
                <a:latin typeface="Arial" charset="0"/>
              </a:rPr>
              <a:t>                  </a:t>
            </a:r>
            <a:r>
              <a:rPr lang="en-US" sz="2000" b="1">
                <a:solidFill>
                  <a:srgbClr val="008000"/>
                </a:solidFill>
                <a:effectLst>
                  <a:outerShdw blurRad="38100" dist="38100" dir="2700000" algn="tl">
                    <a:srgbClr val="000000"/>
                  </a:outerShdw>
                </a:effectLst>
                <a:latin typeface="Arial" charset="0"/>
              </a:rPr>
              <a:t>Investment</a:t>
            </a:r>
          </a:p>
        </p:txBody>
      </p:sp>
      <p:sp>
        <p:nvSpPr>
          <p:cNvPr id="1824784" name="AutoShape 16"/>
          <p:cNvSpPr>
            <a:spLocks noChangeArrowheads="1"/>
          </p:cNvSpPr>
          <p:nvPr/>
        </p:nvSpPr>
        <p:spPr bwMode="blackWhite">
          <a:xfrm>
            <a:off x="3009900" y="1206500"/>
            <a:ext cx="4343400" cy="393700"/>
          </a:xfrm>
          <a:prstGeom prst="homePlate">
            <a:avLst>
              <a:gd name="adj" fmla="val 275806"/>
            </a:avLst>
          </a:prstGeom>
          <a:gradFill rotWithShape="0">
            <a:gsLst>
              <a:gs pos="0">
                <a:schemeClr val="folHlink"/>
              </a:gs>
              <a:gs pos="100000">
                <a:srgbClr val="00CC66"/>
              </a:gs>
            </a:gsLst>
            <a:lin ang="0" scaled="1"/>
          </a:gradFill>
          <a:ln w="12700">
            <a:noFill/>
            <a:miter lim="800000"/>
            <a:headEnd type="none" w="sm" len="sm"/>
            <a:tailEnd type="none" w="sm" len="sm"/>
          </a:ln>
          <a:effectLst/>
        </p:spPr>
        <p:txBody>
          <a:bodyPr lIns="90260" tIns="45130" rIns="90260" bIns="45130">
            <a:prstTxWarp prst="textNoShape">
              <a:avLst/>
            </a:prstTxWarp>
            <a:spAutoFit/>
          </a:bodyPr>
          <a:lstStyle/>
          <a:p>
            <a:pPr defTabSz="903288"/>
            <a:r>
              <a:rPr lang="en-US" sz="2000" b="1">
                <a:solidFill>
                  <a:srgbClr val="990000"/>
                </a:solidFill>
                <a:effectLst>
                  <a:outerShdw blurRad="38100" dist="38100" dir="2700000" algn="tl">
                    <a:srgbClr val="000000"/>
                  </a:outerShdw>
                </a:effectLst>
                <a:latin typeface="Arial" charset="0"/>
              </a:rPr>
              <a:t>Efficiency         </a:t>
            </a:r>
            <a:r>
              <a:rPr lang="en-US" sz="2000" b="1">
                <a:solidFill>
                  <a:srgbClr val="008000"/>
                </a:solidFill>
                <a:effectLst>
                  <a:outerShdw blurRad="38100" dist="38100" dir="2700000" algn="tl">
                    <a:srgbClr val="000000"/>
                  </a:outerShdw>
                </a:effectLst>
                <a:latin typeface="Arial" charset="0"/>
              </a:rPr>
              <a:t>Effectiveness</a:t>
            </a:r>
          </a:p>
        </p:txBody>
      </p:sp>
      <p:sp>
        <p:nvSpPr>
          <p:cNvPr id="1824785" name="Text Box 17"/>
          <p:cNvSpPr txBox="1">
            <a:spLocks noChangeArrowheads="1"/>
          </p:cNvSpPr>
          <p:nvPr/>
        </p:nvSpPr>
        <p:spPr bwMode="auto">
          <a:xfrm>
            <a:off x="2035175" y="6477000"/>
            <a:ext cx="1774825" cy="304800"/>
          </a:xfrm>
          <a:prstGeom prst="rect">
            <a:avLst/>
          </a:prstGeom>
          <a:noFill/>
          <a:ln w="9525">
            <a:noFill/>
            <a:miter lim="800000"/>
            <a:headEnd/>
            <a:tailEnd/>
          </a:ln>
          <a:effectLst/>
        </p:spPr>
        <p:txBody>
          <a:bodyPr wrap="none">
            <a:prstTxWarp prst="textNoShape">
              <a:avLst/>
            </a:prstTxWarp>
            <a:spAutoFit/>
          </a:bodyPr>
          <a:lstStyle/>
          <a:p>
            <a:r>
              <a:rPr lang="en-US" sz="1400" dirty="0">
                <a:solidFill>
                  <a:schemeClr val="bg2"/>
                </a:solidFill>
              </a:rPr>
              <a:t>Source: META Group</a:t>
            </a:r>
          </a:p>
        </p:txBody>
      </p:sp>
    </p:spTree>
    <p:extLst>
      <p:ext uri="{BB962C8B-B14F-4D97-AF65-F5344CB8AC3E}">
        <p14:creationId xmlns:p14="http://schemas.microsoft.com/office/powerpoint/2010/main" val="4785267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824772"/>
                                        </p:tgtEl>
                                        <p:attrNameLst>
                                          <p:attrName>style.visibility</p:attrName>
                                        </p:attrNameLst>
                                      </p:cBhvr>
                                      <p:to>
                                        <p:strVal val="visible"/>
                                      </p:to>
                                    </p:set>
                                    <p:anim calcmode="lin" valueType="num">
                                      <p:cBhvr additive="base">
                                        <p:cTn id="7" dur="500" fill="hold"/>
                                        <p:tgtEl>
                                          <p:spTgt spid="1824772"/>
                                        </p:tgtEl>
                                        <p:attrNameLst>
                                          <p:attrName>ppt_x</p:attrName>
                                        </p:attrNameLst>
                                      </p:cBhvr>
                                      <p:tavLst>
                                        <p:tav tm="0">
                                          <p:val>
                                            <p:strVal val="0-#ppt_w/2"/>
                                          </p:val>
                                        </p:tav>
                                        <p:tav tm="100000">
                                          <p:val>
                                            <p:strVal val="#ppt_x"/>
                                          </p:val>
                                        </p:tav>
                                      </p:tavLst>
                                    </p:anim>
                                    <p:anim calcmode="lin" valueType="num">
                                      <p:cBhvr additive="base">
                                        <p:cTn id="8" dur="500" fill="hold"/>
                                        <p:tgtEl>
                                          <p:spTgt spid="18247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824781"/>
                                        </p:tgtEl>
                                        <p:attrNameLst>
                                          <p:attrName>style.visibility</p:attrName>
                                        </p:attrNameLst>
                                      </p:cBhvr>
                                      <p:to>
                                        <p:strVal val="visible"/>
                                      </p:to>
                                    </p:set>
                                    <p:anim calcmode="lin" valueType="num">
                                      <p:cBhvr additive="base">
                                        <p:cTn id="13" dur="500" fill="hold"/>
                                        <p:tgtEl>
                                          <p:spTgt spid="1824781"/>
                                        </p:tgtEl>
                                        <p:attrNameLst>
                                          <p:attrName>ppt_x</p:attrName>
                                        </p:attrNameLst>
                                      </p:cBhvr>
                                      <p:tavLst>
                                        <p:tav tm="0">
                                          <p:val>
                                            <p:strVal val="0-#ppt_w/2"/>
                                          </p:val>
                                        </p:tav>
                                        <p:tav tm="100000">
                                          <p:val>
                                            <p:strVal val="#ppt_x"/>
                                          </p:val>
                                        </p:tav>
                                      </p:tavLst>
                                    </p:anim>
                                    <p:anim calcmode="lin" valueType="num">
                                      <p:cBhvr additive="base">
                                        <p:cTn id="14" dur="500" fill="hold"/>
                                        <p:tgtEl>
                                          <p:spTgt spid="182478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824773"/>
                                        </p:tgtEl>
                                        <p:attrNameLst>
                                          <p:attrName>style.visibility</p:attrName>
                                        </p:attrNameLst>
                                      </p:cBhvr>
                                      <p:to>
                                        <p:strVal val="visible"/>
                                      </p:to>
                                    </p:set>
                                    <p:anim calcmode="lin" valueType="num">
                                      <p:cBhvr additive="base">
                                        <p:cTn id="19" dur="500" fill="hold"/>
                                        <p:tgtEl>
                                          <p:spTgt spid="1824773"/>
                                        </p:tgtEl>
                                        <p:attrNameLst>
                                          <p:attrName>ppt_x</p:attrName>
                                        </p:attrNameLst>
                                      </p:cBhvr>
                                      <p:tavLst>
                                        <p:tav tm="0">
                                          <p:val>
                                            <p:strVal val="1+#ppt_w/2"/>
                                          </p:val>
                                        </p:tav>
                                        <p:tav tm="100000">
                                          <p:val>
                                            <p:strVal val="#ppt_x"/>
                                          </p:val>
                                        </p:tav>
                                      </p:tavLst>
                                    </p:anim>
                                    <p:anim calcmode="lin" valueType="num">
                                      <p:cBhvr additive="base">
                                        <p:cTn id="20" dur="500" fill="hold"/>
                                        <p:tgtEl>
                                          <p:spTgt spid="18247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824774"/>
                                        </p:tgtEl>
                                        <p:attrNameLst>
                                          <p:attrName>style.visibility</p:attrName>
                                        </p:attrNameLst>
                                      </p:cBhvr>
                                      <p:to>
                                        <p:strVal val="visible"/>
                                      </p:to>
                                    </p:set>
                                    <p:anim calcmode="lin" valueType="num">
                                      <p:cBhvr additive="base">
                                        <p:cTn id="25" dur="500" fill="hold"/>
                                        <p:tgtEl>
                                          <p:spTgt spid="1824774"/>
                                        </p:tgtEl>
                                        <p:attrNameLst>
                                          <p:attrName>ppt_x</p:attrName>
                                        </p:attrNameLst>
                                      </p:cBhvr>
                                      <p:tavLst>
                                        <p:tav tm="0">
                                          <p:val>
                                            <p:strVal val="1+#ppt_w/2"/>
                                          </p:val>
                                        </p:tav>
                                        <p:tav tm="100000">
                                          <p:val>
                                            <p:strVal val="#ppt_x"/>
                                          </p:val>
                                        </p:tav>
                                      </p:tavLst>
                                    </p:anim>
                                    <p:anim calcmode="lin" valueType="num">
                                      <p:cBhvr additive="base">
                                        <p:cTn id="26" dur="500" fill="hold"/>
                                        <p:tgtEl>
                                          <p:spTgt spid="182477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24784"/>
                                        </p:tgtEl>
                                        <p:attrNameLst>
                                          <p:attrName>style.visibility</p:attrName>
                                        </p:attrNameLst>
                                      </p:cBhvr>
                                      <p:to>
                                        <p:strVal val="visible"/>
                                      </p:to>
                                    </p:set>
                                    <p:animEffect transition="in" filter="dissolve">
                                      <p:cBhvr>
                                        <p:cTn id="31" dur="500"/>
                                        <p:tgtEl>
                                          <p:spTgt spid="182478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824783"/>
                                        </p:tgtEl>
                                        <p:attrNameLst>
                                          <p:attrName>style.visibility</p:attrName>
                                        </p:attrNameLst>
                                      </p:cBhvr>
                                      <p:to>
                                        <p:strVal val="visible"/>
                                      </p:to>
                                    </p:set>
                                    <p:animEffect transition="in" filter="dissolve">
                                      <p:cBhvr>
                                        <p:cTn id="36" dur="500"/>
                                        <p:tgtEl>
                                          <p:spTgt spid="1824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4772" grpId="0" animBg="1" autoUpdateAnimBg="0"/>
      <p:bldP spid="1824773" grpId="0" animBg="1" autoUpdateAnimBg="0"/>
      <p:bldP spid="1824774" grpId="0" animBg="1" autoUpdateAnimBg="0"/>
      <p:bldP spid="1824781" grpId="0" animBg="1" autoUpdateAnimBg="0"/>
      <p:bldP spid="1824783" grpId="0" animBg="1" autoUpdateAnimBg="0"/>
      <p:bldP spid="182478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6" name="Oval 2"/>
          <p:cNvSpPr>
            <a:spLocks noChangeArrowheads="1"/>
          </p:cNvSpPr>
          <p:nvPr/>
        </p:nvSpPr>
        <p:spPr bwMode="auto">
          <a:xfrm>
            <a:off x="685800" y="2971800"/>
            <a:ext cx="2590800" cy="2514600"/>
          </a:xfrm>
          <a:prstGeom prst="ellipse">
            <a:avLst/>
          </a:prstGeom>
          <a:noFill/>
          <a:ln w="57150" cap="sq">
            <a:solidFill>
              <a:srgbClr val="FFCC00"/>
            </a:solidFill>
            <a:round/>
            <a:headEnd type="none" w="sm" len="sm"/>
            <a:tailEnd type="none" w="sm" len="sm"/>
          </a:ln>
          <a:effectLst/>
        </p:spPr>
        <p:txBody>
          <a:bodyPr wrap="none" anchor="ctr">
            <a:prstTxWarp prst="textNoShape">
              <a:avLst/>
            </a:prstTxWarp>
          </a:bodyPr>
          <a:lstStyle/>
          <a:p>
            <a:pPr algn="ctr">
              <a:spcBef>
                <a:spcPct val="20000"/>
              </a:spcBef>
            </a:pPr>
            <a:r>
              <a:rPr lang="en-US" sz="1600" b="1">
                <a:solidFill>
                  <a:srgbClr val="993366"/>
                </a:solidFill>
                <a:latin typeface="Arial" charset="0"/>
              </a:rPr>
              <a:t>Asset</a:t>
            </a:r>
            <a:br>
              <a:rPr lang="en-US" sz="1600" b="1">
                <a:solidFill>
                  <a:srgbClr val="993366"/>
                </a:solidFill>
                <a:latin typeface="Arial" charset="0"/>
              </a:rPr>
            </a:br>
            <a:r>
              <a:rPr lang="en-US" sz="1600" b="1">
                <a:solidFill>
                  <a:srgbClr val="993366"/>
                </a:solidFill>
                <a:latin typeface="Arial" charset="0"/>
              </a:rPr>
              <a:t>Portfolio</a:t>
            </a:r>
            <a:br>
              <a:rPr lang="en-US" sz="1600" b="1">
                <a:solidFill>
                  <a:srgbClr val="993366"/>
                </a:solidFill>
                <a:latin typeface="Arial" charset="0"/>
              </a:rPr>
            </a:br>
            <a:r>
              <a:rPr lang="en-US" sz="1600" b="1">
                <a:solidFill>
                  <a:srgbClr val="993366"/>
                </a:solidFill>
                <a:latin typeface="Arial" charset="0"/>
              </a:rPr>
              <a:t>Management</a:t>
            </a:r>
          </a:p>
        </p:txBody>
      </p:sp>
      <p:sp>
        <p:nvSpPr>
          <p:cNvPr id="1813507" name="Rectangle 3"/>
          <p:cNvSpPr>
            <a:spLocks noGrp="1" noChangeArrowheads="1"/>
          </p:cNvSpPr>
          <p:nvPr>
            <p:ph type="title"/>
          </p:nvPr>
        </p:nvSpPr>
        <p:spPr>
          <a:xfrm>
            <a:off x="457200" y="609600"/>
            <a:ext cx="8153400" cy="533400"/>
          </a:xfrm>
        </p:spPr>
        <p:txBody>
          <a:bodyPr/>
          <a:lstStyle/>
          <a:p>
            <a:pPr algn="ctr"/>
            <a:r>
              <a:rPr lang="en-US" dirty="0"/>
              <a:t>Software as Assets in a Portfolio Management Ecosystem</a:t>
            </a:r>
          </a:p>
        </p:txBody>
      </p:sp>
      <p:sp>
        <p:nvSpPr>
          <p:cNvPr id="1813508" name="Line 4"/>
          <p:cNvSpPr>
            <a:spLocks noChangeShapeType="1"/>
          </p:cNvSpPr>
          <p:nvPr/>
        </p:nvSpPr>
        <p:spPr bwMode="auto">
          <a:xfrm>
            <a:off x="6096000" y="1981200"/>
            <a:ext cx="914400" cy="609600"/>
          </a:xfrm>
          <a:prstGeom prst="line">
            <a:avLst/>
          </a:prstGeom>
          <a:noFill/>
          <a:ln w="28575" cap="sq">
            <a:solidFill>
              <a:schemeClr val="tx1"/>
            </a:solidFill>
            <a:round/>
            <a:headEnd type="triangle" w="med" len="med"/>
            <a:tailEnd type="triangle" w="med" len="med"/>
          </a:ln>
          <a:effectLst/>
        </p:spPr>
        <p:txBody>
          <a:bodyPr>
            <a:prstTxWarp prst="textNoShape">
              <a:avLst/>
            </a:prstTxWarp>
          </a:bodyPr>
          <a:lstStyle/>
          <a:p>
            <a:endParaRPr lang="en-US"/>
          </a:p>
        </p:txBody>
      </p:sp>
      <p:sp>
        <p:nvSpPr>
          <p:cNvPr id="1813509" name="Oval 5"/>
          <p:cNvSpPr>
            <a:spLocks noChangeArrowheads="1"/>
          </p:cNvSpPr>
          <p:nvPr/>
        </p:nvSpPr>
        <p:spPr bwMode="auto">
          <a:xfrm>
            <a:off x="5715000" y="2895600"/>
            <a:ext cx="2590800" cy="2514600"/>
          </a:xfrm>
          <a:prstGeom prst="ellipse">
            <a:avLst/>
          </a:prstGeom>
          <a:noFill/>
          <a:ln w="57150" cap="sq">
            <a:solidFill>
              <a:srgbClr val="FFCC00"/>
            </a:solidFill>
            <a:round/>
            <a:headEnd type="none" w="sm" len="sm"/>
            <a:tailEnd type="none" w="sm" len="sm"/>
          </a:ln>
          <a:effectLst/>
        </p:spPr>
        <p:txBody>
          <a:bodyPr wrap="none" anchor="ctr">
            <a:prstTxWarp prst="textNoShape">
              <a:avLst/>
            </a:prstTxWarp>
          </a:bodyPr>
          <a:lstStyle/>
          <a:p>
            <a:pPr algn="ctr">
              <a:spcBef>
                <a:spcPct val="20000"/>
              </a:spcBef>
            </a:pPr>
            <a:r>
              <a:rPr lang="en-US" sz="1600" b="1">
                <a:solidFill>
                  <a:srgbClr val="990000"/>
                </a:solidFill>
                <a:latin typeface="Arial" charset="0"/>
              </a:rPr>
              <a:t>Project </a:t>
            </a:r>
          </a:p>
          <a:p>
            <a:pPr algn="ctr">
              <a:spcBef>
                <a:spcPct val="20000"/>
              </a:spcBef>
            </a:pPr>
            <a:r>
              <a:rPr lang="en-US" sz="1600" b="1">
                <a:solidFill>
                  <a:srgbClr val="990000"/>
                </a:solidFill>
                <a:latin typeface="Arial" charset="0"/>
              </a:rPr>
              <a:t>Portfolio</a:t>
            </a:r>
            <a:br>
              <a:rPr lang="en-US" sz="1600" b="1">
                <a:solidFill>
                  <a:srgbClr val="990000"/>
                </a:solidFill>
                <a:latin typeface="Arial" charset="0"/>
              </a:rPr>
            </a:br>
            <a:r>
              <a:rPr lang="en-US" sz="1600" b="1">
                <a:solidFill>
                  <a:srgbClr val="990000"/>
                </a:solidFill>
                <a:latin typeface="Arial" charset="0"/>
              </a:rPr>
              <a:t>Management</a:t>
            </a:r>
          </a:p>
        </p:txBody>
      </p:sp>
      <p:sp>
        <p:nvSpPr>
          <p:cNvPr id="1813510" name="Line 6"/>
          <p:cNvSpPr>
            <a:spLocks noChangeShapeType="1"/>
          </p:cNvSpPr>
          <p:nvPr/>
        </p:nvSpPr>
        <p:spPr bwMode="auto">
          <a:xfrm flipH="1">
            <a:off x="3276600" y="2127250"/>
            <a:ext cx="436563" cy="844550"/>
          </a:xfrm>
          <a:prstGeom prst="line">
            <a:avLst/>
          </a:prstGeom>
          <a:noFill/>
          <a:ln w="28575" cap="sq">
            <a:solidFill>
              <a:schemeClr val="tx1"/>
            </a:solidFill>
            <a:round/>
            <a:headEnd type="triangle" w="med" len="med"/>
            <a:tailEnd type="triangle" w="med" len="med"/>
          </a:ln>
          <a:effectLst/>
        </p:spPr>
        <p:txBody>
          <a:bodyPr>
            <a:prstTxWarp prst="textNoShape">
              <a:avLst/>
            </a:prstTxWarp>
          </a:bodyPr>
          <a:lstStyle/>
          <a:p>
            <a:endParaRPr lang="en-US"/>
          </a:p>
        </p:txBody>
      </p:sp>
      <p:sp>
        <p:nvSpPr>
          <p:cNvPr id="1813511" name="Rectangle 7"/>
          <p:cNvSpPr>
            <a:spLocks noChangeArrowheads="1"/>
          </p:cNvSpPr>
          <p:nvPr/>
        </p:nvSpPr>
        <p:spPr bwMode="auto">
          <a:xfrm>
            <a:off x="2895600" y="1787525"/>
            <a:ext cx="3200400" cy="304800"/>
          </a:xfrm>
          <a:prstGeom prst="rect">
            <a:avLst/>
          </a:prstGeom>
          <a:solidFill>
            <a:schemeClr val="folHlink"/>
          </a:solidFill>
          <a:ln w="12700" cap="sq">
            <a:solidFill>
              <a:schemeClr val="tx1"/>
            </a:solidFill>
            <a:miter lim="800000"/>
            <a:headEnd type="none" w="sm" len="sm"/>
            <a:tailEnd type="none" w="sm" len="sm"/>
          </a:ln>
          <a:effectLst/>
        </p:spPr>
        <p:txBody>
          <a:bodyPr wrap="none" anchor="ctr">
            <a:prstTxWarp prst="textNoShape">
              <a:avLst/>
            </a:prstTxWarp>
          </a:bodyPr>
          <a:lstStyle/>
          <a:p>
            <a:pPr algn="ctr">
              <a:spcBef>
                <a:spcPct val="20000"/>
              </a:spcBef>
            </a:pPr>
            <a:r>
              <a:rPr lang="en-US" sz="1600" b="1">
                <a:latin typeface="Arial" charset="0"/>
              </a:rPr>
              <a:t>Enterprise Priorities</a:t>
            </a:r>
          </a:p>
        </p:txBody>
      </p:sp>
      <p:sp>
        <p:nvSpPr>
          <p:cNvPr id="1813512" name="Rectangle 8"/>
          <p:cNvSpPr>
            <a:spLocks noChangeArrowheads="1"/>
          </p:cNvSpPr>
          <p:nvPr/>
        </p:nvSpPr>
        <p:spPr bwMode="auto">
          <a:xfrm>
            <a:off x="7924800" y="3657600"/>
            <a:ext cx="1143000" cy="914400"/>
          </a:xfrm>
          <a:prstGeom prst="rect">
            <a:avLst/>
          </a:prstGeom>
          <a:solidFill>
            <a:srgbClr val="FF0000">
              <a:alpha val="50000"/>
            </a:srgbClr>
          </a:solidFill>
          <a:ln w="12700" cap="sq">
            <a:solidFill>
              <a:schemeClr val="tx1"/>
            </a:solidFill>
            <a:miter lim="800000"/>
            <a:headEnd type="none" w="sm" len="sm"/>
            <a:tailEnd type="none" w="sm" len="sm"/>
          </a:ln>
          <a:effectLst/>
        </p:spPr>
        <p:txBody>
          <a:bodyPr wrap="none" anchor="ctr">
            <a:prstTxWarp prst="textNoShape">
              <a:avLst/>
            </a:prstTxWarp>
          </a:bodyPr>
          <a:lstStyle/>
          <a:p>
            <a:pPr algn="ctr">
              <a:spcBef>
                <a:spcPct val="20000"/>
              </a:spcBef>
            </a:pPr>
            <a:r>
              <a:rPr lang="en-US" sz="1600" b="1">
                <a:latin typeface="Arial" charset="0"/>
              </a:rPr>
              <a:t>Manage</a:t>
            </a:r>
            <a:br>
              <a:rPr lang="en-US" sz="1600" b="1">
                <a:latin typeface="Arial" charset="0"/>
              </a:rPr>
            </a:br>
            <a:r>
              <a:rPr lang="en-US" sz="1600" b="1">
                <a:latin typeface="Arial" charset="0"/>
              </a:rPr>
              <a:t>Portfolio</a:t>
            </a:r>
            <a:br>
              <a:rPr lang="en-US" sz="1600" b="1">
                <a:latin typeface="Arial" charset="0"/>
              </a:rPr>
            </a:br>
            <a:r>
              <a:rPr lang="en-US" sz="1600" b="1">
                <a:latin typeface="Arial" charset="0"/>
              </a:rPr>
              <a:t>Execution</a:t>
            </a:r>
          </a:p>
        </p:txBody>
      </p:sp>
      <p:sp>
        <p:nvSpPr>
          <p:cNvPr id="1813513" name="Rectangle 9"/>
          <p:cNvSpPr>
            <a:spLocks noChangeArrowheads="1"/>
          </p:cNvSpPr>
          <p:nvPr/>
        </p:nvSpPr>
        <p:spPr bwMode="auto">
          <a:xfrm>
            <a:off x="6629400" y="2590800"/>
            <a:ext cx="914400" cy="914400"/>
          </a:xfrm>
          <a:prstGeom prst="rect">
            <a:avLst/>
          </a:prstGeom>
          <a:solidFill>
            <a:srgbClr val="FF0000">
              <a:alpha val="50000"/>
            </a:srgbClr>
          </a:solidFill>
          <a:ln w="12700" cap="sq">
            <a:solidFill>
              <a:schemeClr val="tx1"/>
            </a:solidFill>
            <a:miter lim="800000"/>
            <a:headEnd type="none" w="sm" len="sm"/>
            <a:tailEnd type="none" w="sm" len="sm"/>
          </a:ln>
          <a:effectLst/>
        </p:spPr>
        <p:txBody>
          <a:bodyPr wrap="none" anchor="ctr">
            <a:prstTxWarp prst="textNoShape">
              <a:avLst/>
            </a:prstTxWarp>
          </a:bodyPr>
          <a:lstStyle/>
          <a:p>
            <a:pPr algn="ctr">
              <a:spcBef>
                <a:spcPct val="20000"/>
              </a:spcBef>
            </a:pPr>
            <a:r>
              <a:rPr lang="en-US" sz="1600" b="1">
                <a:latin typeface="Arial" charset="0"/>
              </a:rPr>
              <a:t>Adjust</a:t>
            </a:r>
            <a:br>
              <a:rPr lang="en-US" sz="1600" b="1">
                <a:latin typeface="Arial" charset="0"/>
              </a:rPr>
            </a:br>
            <a:r>
              <a:rPr lang="en-US" sz="1600" b="1">
                <a:latin typeface="Arial" charset="0"/>
              </a:rPr>
              <a:t>Project</a:t>
            </a:r>
            <a:br>
              <a:rPr lang="en-US" sz="1600" b="1">
                <a:latin typeface="Arial" charset="0"/>
              </a:rPr>
            </a:br>
            <a:r>
              <a:rPr lang="en-US" sz="1600" b="1">
                <a:latin typeface="Arial" charset="0"/>
              </a:rPr>
              <a:t>Portfolio</a:t>
            </a:r>
          </a:p>
        </p:txBody>
      </p:sp>
      <p:sp>
        <p:nvSpPr>
          <p:cNvPr id="1813514" name="Rectangle 10"/>
          <p:cNvSpPr>
            <a:spLocks noChangeArrowheads="1"/>
          </p:cNvSpPr>
          <p:nvPr/>
        </p:nvSpPr>
        <p:spPr bwMode="auto">
          <a:xfrm>
            <a:off x="5181600" y="3657600"/>
            <a:ext cx="914400" cy="914400"/>
          </a:xfrm>
          <a:prstGeom prst="rect">
            <a:avLst/>
          </a:prstGeom>
          <a:solidFill>
            <a:srgbClr val="FF0000">
              <a:alpha val="50000"/>
            </a:srgbClr>
          </a:solidFill>
          <a:ln w="12700" cap="sq">
            <a:solidFill>
              <a:schemeClr val="tx1"/>
            </a:solidFill>
            <a:miter lim="800000"/>
            <a:headEnd type="none" w="sm" len="sm"/>
            <a:tailEnd type="none" w="sm" len="sm"/>
          </a:ln>
          <a:effectLst/>
        </p:spPr>
        <p:txBody>
          <a:bodyPr wrap="none" anchor="ctr">
            <a:prstTxWarp prst="textNoShape">
              <a:avLst/>
            </a:prstTxWarp>
          </a:bodyPr>
          <a:lstStyle/>
          <a:p>
            <a:pPr algn="ctr">
              <a:spcBef>
                <a:spcPct val="20000"/>
              </a:spcBef>
            </a:pPr>
            <a:r>
              <a:rPr lang="en-US" sz="1600" b="1">
                <a:latin typeface="Arial" charset="0"/>
              </a:rPr>
              <a:t>Assess</a:t>
            </a:r>
            <a:br>
              <a:rPr lang="en-US" sz="1600" b="1">
                <a:latin typeface="Arial" charset="0"/>
              </a:rPr>
            </a:br>
            <a:r>
              <a:rPr lang="en-US" sz="1600" b="1">
                <a:latin typeface="Arial" charset="0"/>
              </a:rPr>
              <a:t>Value</a:t>
            </a:r>
          </a:p>
        </p:txBody>
      </p:sp>
      <p:sp>
        <p:nvSpPr>
          <p:cNvPr id="1813515" name="Rectangle 11"/>
          <p:cNvSpPr>
            <a:spLocks noChangeArrowheads="1"/>
          </p:cNvSpPr>
          <p:nvPr/>
        </p:nvSpPr>
        <p:spPr bwMode="auto">
          <a:xfrm>
            <a:off x="2514600" y="2971800"/>
            <a:ext cx="1524000" cy="914400"/>
          </a:xfrm>
          <a:prstGeom prst="rect">
            <a:avLst/>
          </a:prstGeom>
          <a:solidFill>
            <a:schemeClr val="hlink">
              <a:alpha val="50000"/>
            </a:schemeClr>
          </a:solidFill>
          <a:ln w="12700" cap="sq">
            <a:solidFill>
              <a:schemeClr val="tx1"/>
            </a:solidFill>
            <a:miter lim="800000"/>
            <a:headEnd type="none" w="sm" len="sm"/>
            <a:tailEnd type="none" w="sm" len="sm"/>
          </a:ln>
          <a:effectLst/>
        </p:spPr>
        <p:txBody>
          <a:bodyPr wrap="none" anchor="ctr">
            <a:prstTxWarp prst="textNoShape">
              <a:avLst/>
            </a:prstTxWarp>
          </a:bodyPr>
          <a:lstStyle/>
          <a:p>
            <a:pPr algn="ctr">
              <a:spcBef>
                <a:spcPct val="20000"/>
              </a:spcBef>
            </a:pPr>
            <a:r>
              <a:rPr lang="en-US" sz="1600" b="1">
                <a:latin typeface="Arial" charset="0"/>
              </a:rPr>
              <a:t>Identify</a:t>
            </a:r>
            <a:br>
              <a:rPr lang="en-US" sz="1600" b="1">
                <a:latin typeface="Arial" charset="0"/>
              </a:rPr>
            </a:br>
            <a:r>
              <a:rPr lang="en-US" sz="1600" b="1">
                <a:latin typeface="Arial" charset="0"/>
              </a:rPr>
              <a:t>Asset</a:t>
            </a:r>
            <a:br>
              <a:rPr lang="en-US" sz="1600" b="1">
                <a:latin typeface="Arial" charset="0"/>
              </a:rPr>
            </a:br>
            <a:r>
              <a:rPr lang="en-US" sz="1600" b="1">
                <a:latin typeface="Arial" charset="0"/>
              </a:rPr>
              <a:t>Improvements</a:t>
            </a:r>
          </a:p>
        </p:txBody>
      </p:sp>
      <p:sp>
        <p:nvSpPr>
          <p:cNvPr id="1813516" name="Rectangle 12"/>
          <p:cNvSpPr>
            <a:spLocks noChangeArrowheads="1"/>
          </p:cNvSpPr>
          <p:nvPr/>
        </p:nvSpPr>
        <p:spPr bwMode="auto">
          <a:xfrm>
            <a:off x="2514600" y="4800600"/>
            <a:ext cx="914400" cy="914400"/>
          </a:xfrm>
          <a:prstGeom prst="rect">
            <a:avLst/>
          </a:prstGeom>
          <a:solidFill>
            <a:schemeClr val="hlink">
              <a:alpha val="50000"/>
            </a:schemeClr>
          </a:solidFill>
          <a:ln w="12700" cap="sq">
            <a:solidFill>
              <a:schemeClr val="tx1"/>
            </a:solidFill>
            <a:miter lim="800000"/>
            <a:headEnd type="none" w="sm" len="sm"/>
            <a:tailEnd type="none" w="sm" len="sm"/>
          </a:ln>
          <a:effectLst/>
        </p:spPr>
        <p:txBody>
          <a:bodyPr wrap="none" anchor="ctr">
            <a:prstTxWarp prst="textNoShape">
              <a:avLst/>
            </a:prstTxWarp>
          </a:bodyPr>
          <a:lstStyle/>
          <a:p>
            <a:pPr algn="ctr">
              <a:spcBef>
                <a:spcPct val="20000"/>
              </a:spcBef>
            </a:pPr>
            <a:r>
              <a:rPr lang="en-US" sz="1600" b="1">
                <a:latin typeface="Arial" charset="0"/>
              </a:rPr>
              <a:t>Manage</a:t>
            </a:r>
            <a:br>
              <a:rPr lang="en-US" sz="1600" b="1">
                <a:latin typeface="Arial" charset="0"/>
              </a:rPr>
            </a:br>
            <a:r>
              <a:rPr lang="en-US" sz="1600" b="1">
                <a:latin typeface="Arial" charset="0"/>
              </a:rPr>
              <a:t>Asset</a:t>
            </a:r>
            <a:br>
              <a:rPr lang="en-US" sz="1600" b="1">
                <a:latin typeface="Arial" charset="0"/>
              </a:rPr>
            </a:br>
            <a:r>
              <a:rPr lang="en-US" sz="1600" b="1">
                <a:latin typeface="Arial" charset="0"/>
              </a:rPr>
              <a:t>Usage</a:t>
            </a:r>
          </a:p>
        </p:txBody>
      </p:sp>
      <p:sp>
        <p:nvSpPr>
          <p:cNvPr id="1813517" name="Rectangle 13"/>
          <p:cNvSpPr>
            <a:spLocks noChangeArrowheads="1"/>
          </p:cNvSpPr>
          <p:nvPr/>
        </p:nvSpPr>
        <p:spPr bwMode="auto">
          <a:xfrm>
            <a:off x="381000" y="2971800"/>
            <a:ext cx="1143000" cy="914400"/>
          </a:xfrm>
          <a:prstGeom prst="rect">
            <a:avLst/>
          </a:prstGeom>
          <a:solidFill>
            <a:schemeClr val="hlink">
              <a:alpha val="50000"/>
            </a:schemeClr>
          </a:solidFill>
          <a:ln w="12700" cap="sq">
            <a:solidFill>
              <a:schemeClr val="tx1"/>
            </a:solidFill>
            <a:miter lim="800000"/>
            <a:headEnd type="none" w="sm" len="sm"/>
            <a:tailEnd type="none" w="sm" len="sm"/>
          </a:ln>
          <a:effectLst/>
        </p:spPr>
        <p:txBody>
          <a:bodyPr wrap="none" anchor="ctr">
            <a:prstTxWarp prst="textNoShape">
              <a:avLst/>
            </a:prstTxWarp>
          </a:bodyPr>
          <a:lstStyle/>
          <a:p>
            <a:pPr algn="ctr">
              <a:spcBef>
                <a:spcPct val="20000"/>
              </a:spcBef>
            </a:pPr>
            <a:r>
              <a:rPr lang="en-US" sz="1600" b="1">
                <a:latin typeface="Arial" charset="0"/>
              </a:rPr>
              <a:t>Asset</a:t>
            </a:r>
            <a:br>
              <a:rPr lang="en-US" sz="1600" b="1">
                <a:latin typeface="Arial" charset="0"/>
              </a:rPr>
            </a:br>
            <a:r>
              <a:rPr lang="en-US" sz="1600" b="1">
                <a:latin typeface="Arial" charset="0"/>
              </a:rPr>
              <a:t>Retirement</a:t>
            </a:r>
          </a:p>
        </p:txBody>
      </p:sp>
      <p:sp>
        <p:nvSpPr>
          <p:cNvPr id="1813518" name="Rectangle 14"/>
          <p:cNvSpPr>
            <a:spLocks noChangeArrowheads="1"/>
          </p:cNvSpPr>
          <p:nvPr/>
        </p:nvSpPr>
        <p:spPr bwMode="auto">
          <a:xfrm>
            <a:off x="381000" y="4953000"/>
            <a:ext cx="914400" cy="914400"/>
          </a:xfrm>
          <a:prstGeom prst="rect">
            <a:avLst/>
          </a:prstGeom>
          <a:solidFill>
            <a:schemeClr val="hlink">
              <a:alpha val="50000"/>
            </a:schemeClr>
          </a:solidFill>
          <a:ln w="12700" cap="sq">
            <a:solidFill>
              <a:schemeClr val="tx1"/>
            </a:solidFill>
            <a:miter lim="800000"/>
            <a:headEnd type="none" w="sm" len="sm"/>
            <a:tailEnd type="none" w="sm" len="sm"/>
          </a:ln>
          <a:effectLst/>
        </p:spPr>
        <p:txBody>
          <a:bodyPr wrap="none" anchor="ctr">
            <a:prstTxWarp prst="textNoShape">
              <a:avLst/>
            </a:prstTxWarp>
          </a:bodyPr>
          <a:lstStyle/>
          <a:p>
            <a:pPr algn="ctr">
              <a:spcBef>
                <a:spcPct val="20000"/>
              </a:spcBef>
            </a:pPr>
            <a:r>
              <a:rPr lang="en-US" sz="1600" b="1">
                <a:latin typeface="Arial" charset="0"/>
              </a:rPr>
              <a:t>Assess</a:t>
            </a:r>
            <a:br>
              <a:rPr lang="en-US" sz="1600" b="1">
                <a:latin typeface="Arial" charset="0"/>
              </a:rPr>
            </a:br>
            <a:r>
              <a:rPr lang="en-US" sz="1600" b="1">
                <a:latin typeface="Arial" charset="0"/>
              </a:rPr>
              <a:t>Value</a:t>
            </a:r>
          </a:p>
        </p:txBody>
      </p:sp>
      <p:sp>
        <p:nvSpPr>
          <p:cNvPr id="1813519" name="Text Box 15"/>
          <p:cNvSpPr txBox="1">
            <a:spLocks noChangeArrowheads="1"/>
          </p:cNvSpPr>
          <p:nvPr/>
        </p:nvSpPr>
        <p:spPr bwMode="auto">
          <a:xfrm>
            <a:off x="990600" y="5943600"/>
            <a:ext cx="2160588" cy="336550"/>
          </a:xfrm>
          <a:prstGeom prst="rect">
            <a:avLst/>
          </a:prstGeom>
          <a:noFill/>
          <a:ln w="38100" cap="sq">
            <a:noFill/>
            <a:miter lim="800000"/>
            <a:headEnd type="none" w="sm" len="sm"/>
            <a:tailEnd/>
          </a:ln>
          <a:effectLst/>
        </p:spPr>
        <p:txBody>
          <a:bodyPr wrap="none">
            <a:prstTxWarp prst="textNoShape">
              <a:avLst/>
            </a:prstTxWarp>
            <a:spAutoFit/>
          </a:bodyPr>
          <a:lstStyle/>
          <a:p>
            <a:pPr algn="ctr">
              <a:spcBef>
                <a:spcPct val="20000"/>
              </a:spcBef>
            </a:pPr>
            <a:r>
              <a:rPr lang="en-US" sz="1600" b="1" i="1">
                <a:solidFill>
                  <a:srgbClr val="993366"/>
                </a:solidFill>
                <a:latin typeface="Arial" charset="0"/>
              </a:rPr>
              <a:t>Operational Process</a:t>
            </a:r>
          </a:p>
        </p:txBody>
      </p:sp>
      <p:sp>
        <p:nvSpPr>
          <p:cNvPr id="1813520" name="Text Box 16"/>
          <p:cNvSpPr txBox="1">
            <a:spLocks noChangeArrowheads="1"/>
          </p:cNvSpPr>
          <p:nvPr/>
        </p:nvSpPr>
        <p:spPr bwMode="auto">
          <a:xfrm>
            <a:off x="5764213" y="5943600"/>
            <a:ext cx="3165475" cy="336550"/>
          </a:xfrm>
          <a:prstGeom prst="rect">
            <a:avLst/>
          </a:prstGeom>
          <a:noFill/>
          <a:ln w="38100" cap="sq">
            <a:noFill/>
            <a:miter lim="800000"/>
            <a:headEnd type="none" w="sm" len="sm"/>
            <a:tailEnd/>
          </a:ln>
          <a:effectLst/>
        </p:spPr>
        <p:txBody>
          <a:bodyPr wrap="none">
            <a:prstTxWarp prst="textNoShape">
              <a:avLst/>
            </a:prstTxWarp>
            <a:spAutoFit/>
          </a:bodyPr>
          <a:lstStyle/>
          <a:p>
            <a:pPr algn="ctr">
              <a:spcBef>
                <a:spcPct val="20000"/>
              </a:spcBef>
            </a:pPr>
            <a:r>
              <a:rPr lang="en-US" sz="1600" b="1" i="1">
                <a:solidFill>
                  <a:srgbClr val="990000"/>
                </a:solidFill>
                <a:latin typeface="Arial" charset="0"/>
              </a:rPr>
              <a:t>Program Management Process</a:t>
            </a:r>
          </a:p>
        </p:txBody>
      </p:sp>
      <p:sp>
        <p:nvSpPr>
          <p:cNvPr id="1813521" name="Rectangle 17"/>
          <p:cNvSpPr>
            <a:spLocks noChangeArrowheads="1"/>
          </p:cNvSpPr>
          <p:nvPr/>
        </p:nvSpPr>
        <p:spPr bwMode="auto">
          <a:xfrm>
            <a:off x="6629400" y="4953000"/>
            <a:ext cx="1143000" cy="914400"/>
          </a:xfrm>
          <a:prstGeom prst="rect">
            <a:avLst/>
          </a:prstGeom>
          <a:solidFill>
            <a:srgbClr val="FF0000">
              <a:alpha val="50000"/>
            </a:srgbClr>
          </a:solidFill>
          <a:ln w="12700" cap="sq">
            <a:solidFill>
              <a:schemeClr val="tx1"/>
            </a:solidFill>
            <a:miter lim="800000"/>
            <a:headEnd type="none" w="sm" len="sm"/>
            <a:tailEnd type="none" w="sm" len="sm"/>
          </a:ln>
          <a:effectLst/>
        </p:spPr>
        <p:txBody>
          <a:bodyPr wrap="none" anchor="ctr">
            <a:prstTxWarp prst="textNoShape">
              <a:avLst/>
            </a:prstTxWarp>
          </a:bodyPr>
          <a:lstStyle/>
          <a:p>
            <a:pPr algn="ctr">
              <a:spcBef>
                <a:spcPct val="20000"/>
              </a:spcBef>
            </a:pPr>
            <a:r>
              <a:rPr lang="en-US" sz="1600" b="1">
                <a:latin typeface="Arial" charset="0"/>
              </a:rPr>
              <a:t>Implement</a:t>
            </a:r>
            <a:br>
              <a:rPr lang="en-US" sz="1600" b="1">
                <a:latin typeface="Arial" charset="0"/>
              </a:rPr>
            </a:br>
            <a:r>
              <a:rPr lang="en-US" sz="1600" b="1">
                <a:latin typeface="Arial" charset="0"/>
              </a:rPr>
              <a:t>Projects/</a:t>
            </a:r>
            <a:br>
              <a:rPr lang="en-US" sz="1600" b="1">
                <a:latin typeface="Arial" charset="0"/>
              </a:rPr>
            </a:br>
            <a:r>
              <a:rPr lang="en-US" sz="1600" b="1">
                <a:latin typeface="Arial" charset="0"/>
              </a:rPr>
              <a:t>Programs</a:t>
            </a:r>
          </a:p>
        </p:txBody>
      </p:sp>
      <p:sp>
        <p:nvSpPr>
          <p:cNvPr id="1813523" name="AutoShape 19"/>
          <p:cNvSpPr>
            <a:spLocks noChangeArrowheads="1"/>
          </p:cNvSpPr>
          <p:nvPr/>
        </p:nvSpPr>
        <p:spPr bwMode="auto">
          <a:xfrm>
            <a:off x="533400" y="4114800"/>
            <a:ext cx="304800" cy="304800"/>
          </a:xfrm>
          <a:prstGeom prst="triangle">
            <a:avLst>
              <a:gd name="adj" fmla="val 50000"/>
            </a:avLst>
          </a:prstGeom>
          <a:solidFill>
            <a:srgbClr val="FFCC00"/>
          </a:solidFill>
          <a:ln w="38100" cap="sq">
            <a:noFill/>
            <a:miter lim="800000"/>
            <a:headEnd type="none" w="sm" len="sm"/>
            <a:tailEnd/>
          </a:ln>
          <a:effectLst/>
        </p:spPr>
        <p:txBody>
          <a:bodyPr wrap="none" anchor="ctr">
            <a:prstTxWarp prst="textNoShape">
              <a:avLst/>
            </a:prstTxWarp>
          </a:bodyPr>
          <a:lstStyle/>
          <a:p>
            <a:endParaRPr lang="en-US"/>
          </a:p>
        </p:txBody>
      </p:sp>
      <p:sp>
        <p:nvSpPr>
          <p:cNvPr id="1813524" name="AutoShape 20"/>
          <p:cNvSpPr>
            <a:spLocks noChangeArrowheads="1"/>
          </p:cNvSpPr>
          <p:nvPr/>
        </p:nvSpPr>
        <p:spPr bwMode="auto">
          <a:xfrm rot="5292967">
            <a:off x="1828800" y="2819400"/>
            <a:ext cx="304800" cy="304800"/>
          </a:xfrm>
          <a:prstGeom prst="triangle">
            <a:avLst>
              <a:gd name="adj" fmla="val 50000"/>
            </a:avLst>
          </a:prstGeom>
          <a:solidFill>
            <a:srgbClr val="FFCC00"/>
          </a:solidFill>
          <a:ln w="38100" cap="sq">
            <a:noFill/>
            <a:miter lim="800000"/>
            <a:headEnd type="none" w="sm" len="sm"/>
            <a:tailEnd/>
          </a:ln>
          <a:effectLst/>
        </p:spPr>
        <p:txBody>
          <a:bodyPr wrap="none" anchor="ctr">
            <a:prstTxWarp prst="textNoShape">
              <a:avLst/>
            </a:prstTxWarp>
          </a:bodyPr>
          <a:lstStyle/>
          <a:p>
            <a:endParaRPr lang="en-US"/>
          </a:p>
        </p:txBody>
      </p:sp>
      <p:sp>
        <p:nvSpPr>
          <p:cNvPr id="1813525" name="AutoShape 21"/>
          <p:cNvSpPr>
            <a:spLocks noChangeArrowheads="1"/>
          </p:cNvSpPr>
          <p:nvPr/>
        </p:nvSpPr>
        <p:spPr bwMode="auto">
          <a:xfrm rot="10459146">
            <a:off x="3124200" y="4038600"/>
            <a:ext cx="304800" cy="304800"/>
          </a:xfrm>
          <a:prstGeom prst="triangle">
            <a:avLst>
              <a:gd name="adj" fmla="val 50000"/>
            </a:avLst>
          </a:prstGeom>
          <a:solidFill>
            <a:srgbClr val="FFCC00"/>
          </a:solidFill>
          <a:ln w="38100" cap="sq">
            <a:noFill/>
            <a:miter lim="800000"/>
            <a:headEnd type="none" w="sm" len="sm"/>
            <a:tailEnd/>
          </a:ln>
          <a:effectLst/>
        </p:spPr>
        <p:txBody>
          <a:bodyPr wrap="none" anchor="ctr">
            <a:prstTxWarp prst="textNoShape">
              <a:avLst/>
            </a:prstTxWarp>
          </a:bodyPr>
          <a:lstStyle/>
          <a:p>
            <a:endParaRPr lang="en-US"/>
          </a:p>
        </p:txBody>
      </p:sp>
      <p:sp>
        <p:nvSpPr>
          <p:cNvPr id="1813526" name="AutoShape 22"/>
          <p:cNvSpPr>
            <a:spLocks noChangeArrowheads="1"/>
          </p:cNvSpPr>
          <p:nvPr/>
        </p:nvSpPr>
        <p:spPr bwMode="auto">
          <a:xfrm rot="16256799">
            <a:off x="1828800" y="5334000"/>
            <a:ext cx="304800" cy="304800"/>
          </a:xfrm>
          <a:prstGeom prst="triangle">
            <a:avLst>
              <a:gd name="adj" fmla="val 50000"/>
            </a:avLst>
          </a:prstGeom>
          <a:solidFill>
            <a:srgbClr val="FFCC00"/>
          </a:solidFill>
          <a:ln w="38100" cap="sq">
            <a:noFill/>
            <a:miter lim="800000"/>
            <a:headEnd type="none" w="sm" len="sm"/>
            <a:tailEnd/>
          </a:ln>
          <a:effectLst/>
        </p:spPr>
        <p:txBody>
          <a:bodyPr wrap="none" anchor="ctr">
            <a:prstTxWarp prst="textNoShape">
              <a:avLst/>
            </a:prstTxWarp>
          </a:bodyPr>
          <a:lstStyle/>
          <a:p>
            <a:endParaRPr lang="en-US"/>
          </a:p>
        </p:txBody>
      </p:sp>
      <p:sp>
        <p:nvSpPr>
          <p:cNvPr id="1813527" name="AutoShape 23"/>
          <p:cNvSpPr>
            <a:spLocks noChangeArrowheads="1"/>
          </p:cNvSpPr>
          <p:nvPr/>
        </p:nvSpPr>
        <p:spPr bwMode="auto">
          <a:xfrm rot="2674536">
            <a:off x="6019800" y="3048000"/>
            <a:ext cx="304800" cy="304800"/>
          </a:xfrm>
          <a:prstGeom prst="triangle">
            <a:avLst>
              <a:gd name="adj" fmla="val 50000"/>
            </a:avLst>
          </a:prstGeom>
          <a:solidFill>
            <a:srgbClr val="FFCC00"/>
          </a:solidFill>
          <a:ln w="38100" cap="sq">
            <a:noFill/>
            <a:miter lim="800000"/>
            <a:headEnd type="none" w="sm" len="sm"/>
            <a:tailEnd/>
          </a:ln>
          <a:effectLst/>
        </p:spPr>
        <p:txBody>
          <a:bodyPr wrap="none" anchor="ctr">
            <a:prstTxWarp prst="textNoShape">
              <a:avLst/>
            </a:prstTxWarp>
          </a:bodyPr>
          <a:lstStyle/>
          <a:p>
            <a:endParaRPr lang="en-US"/>
          </a:p>
        </p:txBody>
      </p:sp>
      <p:sp>
        <p:nvSpPr>
          <p:cNvPr id="1813528" name="AutoShape 24"/>
          <p:cNvSpPr>
            <a:spLocks noChangeArrowheads="1"/>
          </p:cNvSpPr>
          <p:nvPr/>
        </p:nvSpPr>
        <p:spPr bwMode="auto">
          <a:xfrm rot="19124762">
            <a:off x="5867400" y="4800600"/>
            <a:ext cx="304800" cy="304800"/>
          </a:xfrm>
          <a:prstGeom prst="triangle">
            <a:avLst>
              <a:gd name="adj" fmla="val 50000"/>
            </a:avLst>
          </a:prstGeom>
          <a:solidFill>
            <a:srgbClr val="FFCC00"/>
          </a:solidFill>
          <a:ln w="38100" cap="sq">
            <a:noFill/>
            <a:miter lim="800000"/>
            <a:headEnd type="none" w="sm" len="sm"/>
            <a:tailEnd/>
          </a:ln>
          <a:effectLst/>
        </p:spPr>
        <p:txBody>
          <a:bodyPr wrap="none" anchor="ctr">
            <a:prstTxWarp prst="textNoShape">
              <a:avLst/>
            </a:prstTxWarp>
          </a:bodyPr>
          <a:lstStyle/>
          <a:p>
            <a:endParaRPr lang="en-US"/>
          </a:p>
        </p:txBody>
      </p:sp>
      <p:sp>
        <p:nvSpPr>
          <p:cNvPr id="1813529" name="AutoShape 25"/>
          <p:cNvSpPr>
            <a:spLocks noChangeArrowheads="1"/>
          </p:cNvSpPr>
          <p:nvPr/>
        </p:nvSpPr>
        <p:spPr bwMode="auto">
          <a:xfrm rot="12971540">
            <a:off x="7924800" y="4724400"/>
            <a:ext cx="304800" cy="304800"/>
          </a:xfrm>
          <a:prstGeom prst="triangle">
            <a:avLst>
              <a:gd name="adj" fmla="val 50000"/>
            </a:avLst>
          </a:prstGeom>
          <a:solidFill>
            <a:srgbClr val="FFCC00"/>
          </a:solidFill>
          <a:ln w="38100" cap="sq">
            <a:noFill/>
            <a:miter lim="800000"/>
            <a:headEnd type="none" w="sm" len="sm"/>
            <a:tailEnd/>
          </a:ln>
          <a:effectLst/>
        </p:spPr>
        <p:txBody>
          <a:bodyPr wrap="none" anchor="ctr">
            <a:prstTxWarp prst="textNoShape">
              <a:avLst/>
            </a:prstTxWarp>
          </a:bodyPr>
          <a:lstStyle/>
          <a:p>
            <a:endParaRPr lang="en-US"/>
          </a:p>
        </p:txBody>
      </p:sp>
      <p:sp>
        <p:nvSpPr>
          <p:cNvPr id="1813530" name="AutoShape 26"/>
          <p:cNvSpPr>
            <a:spLocks noChangeArrowheads="1"/>
          </p:cNvSpPr>
          <p:nvPr/>
        </p:nvSpPr>
        <p:spPr bwMode="auto">
          <a:xfrm rot="7948601">
            <a:off x="7772400" y="3124200"/>
            <a:ext cx="304800" cy="304800"/>
          </a:xfrm>
          <a:prstGeom prst="triangle">
            <a:avLst>
              <a:gd name="adj" fmla="val 50000"/>
            </a:avLst>
          </a:prstGeom>
          <a:solidFill>
            <a:srgbClr val="FFCC00"/>
          </a:solidFill>
          <a:ln w="38100" cap="sq">
            <a:noFill/>
            <a:miter lim="800000"/>
            <a:headEnd type="none" w="sm" len="sm"/>
            <a:tailEnd/>
          </a:ln>
          <a:effectLst/>
        </p:spPr>
        <p:txBody>
          <a:bodyPr wrap="none" anchor="ctr">
            <a:prstTxWarp prst="textNoShape">
              <a:avLst/>
            </a:prstTxWarp>
          </a:bodyPr>
          <a:lstStyle/>
          <a:p>
            <a:endParaRPr lang="en-US"/>
          </a:p>
        </p:txBody>
      </p:sp>
      <p:sp>
        <p:nvSpPr>
          <p:cNvPr id="1813531" name="Text Box 27"/>
          <p:cNvSpPr txBox="1">
            <a:spLocks noChangeArrowheads="1"/>
          </p:cNvSpPr>
          <p:nvPr/>
        </p:nvSpPr>
        <p:spPr bwMode="auto">
          <a:xfrm>
            <a:off x="4111625" y="5486400"/>
            <a:ext cx="1962150" cy="304800"/>
          </a:xfrm>
          <a:prstGeom prst="rect">
            <a:avLst/>
          </a:prstGeom>
          <a:noFill/>
          <a:ln w="12700" cap="sq">
            <a:noFill/>
            <a:miter lim="800000"/>
            <a:headEnd type="none" w="sm" len="sm"/>
            <a:tailEnd/>
          </a:ln>
          <a:effectLst/>
        </p:spPr>
        <p:txBody>
          <a:bodyPr wrap="none">
            <a:prstTxWarp prst="textNoShape">
              <a:avLst/>
            </a:prstTxWarp>
            <a:spAutoFit/>
          </a:bodyPr>
          <a:lstStyle/>
          <a:p>
            <a:pPr algn="ctr">
              <a:spcBef>
                <a:spcPct val="20000"/>
              </a:spcBef>
            </a:pPr>
            <a:r>
              <a:rPr lang="en-US" sz="1400" b="1">
                <a:solidFill>
                  <a:srgbClr val="990000"/>
                </a:solidFill>
                <a:latin typeface="Arial" charset="0"/>
              </a:rPr>
              <a:t>New/Modified Assets</a:t>
            </a:r>
          </a:p>
        </p:txBody>
      </p:sp>
      <p:sp>
        <p:nvSpPr>
          <p:cNvPr id="1813533" name="Rectangle 29"/>
          <p:cNvSpPr>
            <a:spLocks noChangeArrowheads="1"/>
          </p:cNvSpPr>
          <p:nvPr/>
        </p:nvSpPr>
        <p:spPr bwMode="auto">
          <a:xfrm>
            <a:off x="4114800" y="2209800"/>
            <a:ext cx="2209800" cy="304800"/>
          </a:xfrm>
          <a:prstGeom prst="rect">
            <a:avLst/>
          </a:prstGeom>
          <a:noFill/>
          <a:ln w="12700" cap="sq">
            <a:noFill/>
            <a:miter lim="800000"/>
            <a:headEnd type="none" w="sm" len="sm"/>
            <a:tailEnd type="none" w="sm" len="sm"/>
          </a:ln>
          <a:effectLst/>
        </p:spPr>
        <p:txBody>
          <a:bodyPr wrap="none" anchor="ctr">
            <a:prstTxWarp prst="textNoShape">
              <a:avLst/>
            </a:prstTxWarp>
          </a:bodyPr>
          <a:lstStyle/>
          <a:p>
            <a:pPr algn="ctr">
              <a:spcBef>
                <a:spcPct val="20000"/>
              </a:spcBef>
            </a:pPr>
            <a:r>
              <a:rPr lang="en-US" sz="1400" b="1">
                <a:solidFill>
                  <a:schemeClr val="accent1"/>
                </a:solidFill>
                <a:latin typeface="Arial" charset="0"/>
              </a:rPr>
              <a:t>Project Proposals</a:t>
            </a:r>
          </a:p>
        </p:txBody>
      </p:sp>
      <p:sp>
        <p:nvSpPr>
          <p:cNvPr id="1813534" name="Freeform 30"/>
          <p:cNvSpPr>
            <a:spLocks/>
          </p:cNvSpPr>
          <p:nvPr/>
        </p:nvSpPr>
        <p:spPr bwMode="auto">
          <a:xfrm>
            <a:off x="3962400" y="2438400"/>
            <a:ext cx="2667000" cy="533400"/>
          </a:xfrm>
          <a:custGeom>
            <a:avLst/>
            <a:gdLst/>
            <a:ahLst/>
            <a:cxnLst>
              <a:cxn ang="0">
                <a:pos x="0" y="195"/>
              </a:cxn>
              <a:cxn ang="0">
                <a:pos x="793" y="3"/>
              </a:cxn>
              <a:cxn ang="0">
                <a:pos x="1632" y="179"/>
              </a:cxn>
            </a:cxnLst>
            <a:rect l="0" t="0" r="r" b="b"/>
            <a:pathLst>
              <a:path w="1632" h="195">
                <a:moveTo>
                  <a:pt x="0" y="195"/>
                </a:moveTo>
                <a:cubicBezTo>
                  <a:pt x="260" y="103"/>
                  <a:pt x="521" y="6"/>
                  <a:pt x="793" y="3"/>
                </a:cubicBezTo>
                <a:cubicBezTo>
                  <a:pt x="1065" y="0"/>
                  <a:pt x="1458" y="142"/>
                  <a:pt x="1632" y="179"/>
                </a:cubicBezTo>
              </a:path>
            </a:pathLst>
          </a:custGeom>
          <a:noFill/>
          <a:ln w="38100" cap="sq" cmpd="sng">
            <a:solidFill>
              <a:srgbClr val="993366"/>
            </a:solidFill>
            <a:prstDash val="solid"/>
            <a:round/>
            <a:headEnd type="none" w="sm" len="sm"/>
            <a:tailEnd type="arrow" w="med" len="med"/>
          </a:ln>
          <a:effectLst/>
        </p:spPr>
        <p:txBody>
          <a:bodyPr>
            <a:prstTxWarp prst="textNoShape">
              <a:avLst/>
            </a:prstTxWarp>
          </a:bodyPr>
          <a:lstStyle/>
          <a:p>
            <a:endParaRPr lang="en-US"/>
          </a:p>
        </p:txBody>
      </p:sp>
      <p:sp>
        <p:nvSpPr>
          <p:cNvPr id="1813535" name="Freeform 31"/>
          <p:cNvSpPr>
            <a:spLocks/>
          </p:cNvSpPr>
          <p:nvPr/>
        </p:nvSpPr>
        <p:spPr bwMode="auto">
          <a:xfrm flipH="1" flipV="1">
            <a:off x="3429000" y="5562600"/>
            <a:ext cx="3200400" cy="309563"/>
          </a:xfrm>
          <a:custGeom>
            <a:avLst/>
            <a:gdLst/>
            <a:ahLst/>
            <a:cxnLst>
              <a:cxn ang="0">
                <a:pos x="0" y="195"/>
              </a:cxn>
              <a:cxn ang="0">
                <a:pos x="793" y="3"/>
              </a:cxn>
              <a:cxn ang="0">
                <a:pos x="1632" y="179"/>
              </a:cxn>
            </a:cxnLst>
            <a:rect l="0" t="0" r="r" b="b"/>
            <a:pathLst>
              <a:path w="1632" h="195">
                <a:moveTo>
                  <a:pt x="0" y="195"/>
                </a:moveTo>
                <a:cubicBezTo>
                  <a:pt x="260" y="103"/>
                  <a:pt x="521" y="6"/>
                  <a:pt x="793" y="3"/>
                </a:cubicBezTo>
                <a:cubicBezTo>
                  <a:pt x="1065" y="0"/>
                  <a:pt x="1458" y="142"/>
                  <a:pt x="1632" y="179"/>
                </a:cubicBezTo>
              </a:path>
            </a:pathLst>
          </a:custGeom>
          <a:noFill/>
          <a:ln w="38100" cap="sq" cmpd="sng">
            <a:solidFill>
              <a:schemeClr val="accent1"/>
            </a:solidFill>
            <a:prstDash val="solid"/>
            <a:round/>
            <a:headEnd type="none" w="sm" len="sm"/>
            <a:tailEnd type="arrow" w="med" len="med"/>
          </a:ln>
          <a:effectLst/>
        </p:spPr>
        <p:txBody>
          <a:bodyPr>
            <a:prstTxWarp prst="textNoShape">
              <a:avLst/>
            </a:prstTxWarp>
          </a:bodyPr>
          <a:lstStyle/>
          <a:p>
            <a:endParaRPr lang="en-US"/>
          </a:p>
        </p:txBody>
      </p:sp>
      <p:sp>
        <p:nvSpPr>
          <p:cNvPr id="1813536" name="Text Box 32"/>
          <p:cNvSpPr txBox="1">
            <a:spLocks noChangeArrowheads="1"/>
          </p:cNvSpPr>
          <p:nvPr/>
        </p:nvSpPr>
        <p:spPr bwMode="auto">
          <a:xfrm>
            <a:off x="2187575" y="6477000"/>
            <a:ext cx="1774825" cy="304800"/>
          </a:xfrm>
          <a:prstGeom prst="rect">
            <a:avLst/>
          </a:prstGeom>
          <a:noFill/>
          <a:ln w="9525">
            <a:noFill/>
            <a:miter lim="800000"/>
            <a:headEnd/>
            <a:tailEnd/>
          </a:ln>
          <a:effectLst/>
        </p:spPr>
        <p:txBody>
          <a:bodyPr wrap="none">
            <a:prstTxWarp prst="textNoShape">
              <a:avLst/>
            </a:prstTxWarp>
            <a:spAutoFit/>
          </a:bodyPr>
          <a:lstStyle/>
          <a:p>
            <a:r>
              <a:rPr lang="en-US" sz="1400" dirty="0">
                <a:solidFill>
                  <a:schemeClr val="bg2"/>
                </a:solidFill>
              </a:rPr>
              <a:t>Source: META Group</a:t>
            </a:r>
          </a:p>
        </p:txBody>
      </p:sp>
    </p:spTree>
    <p:extLst>
      <p:ext uri="{BB962C8B-B14F-4D97-AF65-F5344CB8AC3E}">
        <p14:creationId xmlns:p14="http://schemas.microsoft.com/office/powerpoint/2010/main" val="4881606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81350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18135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3506" grpId="0" animBg="1"/>
      <p:bldP spid="18135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1" name="Rectangle 3"/>
          <p:cNvSpPr>
            <a:spLocks noChangeArrowheads="1"/>
          </p:cNvSpPr>
          <p:nvPr/>
        </p:nvSpPr>
        <p:spPr bwMode="auto">
          <a:xfrm>
            <a:off x="5227638" y="5710238"/>
            <a:ext cx="737525" cy="387760"/>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1800" b="1">
                <a:solidFill>
                  <a:srgbClr val="000090"/>
                </a:solidFill>
                <a:latin typeface="Arial" charset="0"/>
              </a:rPr>
              <a:t>High</a:t>
            </a:r>
          </a:p>
        </p:txBody>
      </p:sp>
      <p:sp>
        <p:nvSpPr>
          <p:cNvPr id="1794052" name="Rectangle 4"/>
          <p:cNvSpPr>
            <a:spLocks noChangeArrowheads="1"/>
          </p:cNvSpPr>
          <p:nvPr/>
        </p:nvSpPr>
        <p:spPr bwMode="auto">
          <a:xfrm>
            <a:off x="519113" y="1770063"/>
            <a:ext cx="1238300" cy="387760"/>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1800" b="1" dirty="0">
                <a:solidFill>
                  <a:srgbClr val="000090"/>
                </a:solidFill>
                <a:latin typeface="Arial" charset="0"/>
              </a:rPr>
              <a:t>Excellent</a:t>
            </a:r>
          </a:p>
        </p:txBody>
      </p:sp>
      <p:sp>
        <p:nvSpPr>
          <p:cNvPr id="1794053" name="Rectangle 5"/>
          <p:cNvSpPr>
            <a:spLocks noChangeArrowheads="1"/>
          </p:cNvSpPr>
          <p:nvPr/>
        </p:nvSpPr>
        <p:spPr bwMode="blackWhite">
          <a:xfrm>
            <a:off x="1419225" y="2128838"/>
            <a:ext cx="4484688" cy="3563937"/>
          </a:xfrm>
          <a:prstGeom prst="rect">
            <a:avLst/>
          </a:prstGeom>
          <a:gradFill rotWithShape="0">
            <a:gsLst>
              <a:gs pos="0">
                <a:srgbClr val="800000"/>
              </a:gs>
              <a:gs pos="100000">
                <a:srgbClr val="000066"/>
              </a:gs>
            </a:gsLst>
            <a:lin ang="18900000" scaled="1"/>
          </a:gradFill>
          <a:ln w="19050">
            <a:noFill/>
            <a:miter lim="800000"/>
            <a:headEnd/>
            <a:tailEnd/>
          </a:ln>
          <a:effectLst>
            <a:prstShdw prst="shdw17" dist="17961" dir="2700000">
              <a:srgbClr val="800000">
                <a:gamma/>
                <a:shade val="60000"/>
                <a:invGamma/>
                <a:alpha val="74998"/>
              </a:srgbClr>
            </a:prstShdw>
          </a:effectLst>
        </p:spPr>
        <p:txBody>
          <a:bodyPr wrap="none" anchor="ctr">
            <a:prstTxWarp prst="textNoShape">
              <a:avLst/>
            </a:prstTxWarp>
          </a:bodyPr>
          <a:lstStyle/>
          <a:p>
            <a:endParaRPr lang="en-US"/>
          </a:p>
        </p:txBody>
      </p:sp>
      <p:sp>
        <p:nvSpPr>
          <p:cNvPr id="1794054" name="Rectangle 6"/>
          <p:cNvSpPr>
            <a:spLocks noChangeArrowheads="1"/>
          </p:cNvSpPr>
          <p:nvPr/>
        </p:nvSpPr>
        <p:spPr bwMode="auto">
          <a:xfrm rot="16200000">
            <a:off x="-422901" y="3501513"/>
            <a:ext cx="2728578" cy="418538"/>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2000" b="1" i="1">
                <a:solidFill>
                  <a:srgbClr val="000000"/>
                </a:solidFill>
                <a:latin typeface="Arial" charset="0"/>
              </a:rPr>
              <a:t>Technical Condition</a:t>
            </a:r>
          </a:p>
        </p:txBody>
      </p:sp>
      <p:sp>
        <p:nvSpPr>
          <p:cNvPr id="1794055" name="Rectangle 7"/>
          <p:cNvSpPr>
            <a:spLocks noChangeArrowheads="1"/>
          </p:cNvSpPr>
          <p:nvPr/>
        </p:nvSpPr>
        <p:spPr bwMode="auto">
          <a:xfrm>
            <a:off x="2584450" y="5789613"/>
            <a:ext cx="2173663" cy="418538"/>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2000" b="1" i="1">
                <a:solidFill>
                  <a:srgbClr val="000000"/>
                </a:solidFill>
                <a:latin typeface="Arial" charset="0"/>
              </a:rPr>
              <a:t>Business Value</a:t>
            </a:r>
          </a:p>
        </p:txBody>
      </p:sp>
      <p:sp>
        <p:nvSpPr>
          <p:cNvPr id="1794056" name="Line 8"/>
          <p:cNvSpPr>
            <a:spLocks noChangeShapeType="1"/>
          </p:cNvSpPr>
          <p:nvPr/>
        </p:nvSpPr>
        <p:spPr bwMode="auto">
          <a:xfrm>
            <a:off x="3684588" y="2147888"/>
            <a:ext cx="0" cy="3560762"/>
          </a:xfrm>
          <a:prstGeom prst="line">
            <a:avLst/>
          </a:prstGeom>
          <a:noFill/>
          <a:ln w="50800">
            <a:solidFill>
              <a:srgbClr val="BB6DD7"/>
            </a:solidFill>
            <a:round/>
            <a:headEnd type="none" w="sm" len="sm"/>
            <a:tailEnd type="none" w="sm" len="sm"/>
          </a:ln>
          <a:effectLst/>
        </p:spPr>
        <p:txBody>
          <a:bodyPr wrap="none" anchor="ctr">
            <a:prstTxWarp prst="textNoShape">
              <a:avLst/>
            </a:prstTxWarp>
          </a:bodyPr>
          <a:lstStyle/>
          <a:p>
            <a:endParaRPr lang="en-US"/>
          </a:p>
        </p:txBody>
      </p:sp>
      <p:sp>
        <p:nvSpPr>
          <p:cNvPr id="1794057" name="Line 9"/>
          <p:cNvSpPr>
            <a:spLocks noChangeShapeType="1"/>
          </p:cNvSpPr>
          <p:nvPr/>
        </p:nvSpPr>
        <p:spPr bwMode="auto">
          <a:xfrm>
            <a:off x="1409700" y="3860800"/>
            <a:ext cx="4492625" cy="15875"/>
          </a:xfrm>
          <a:prstGeom prst="line">
            <a:avLst/>
          </a:prstGeom>
          <a:noFill/>
          <a:ln w="50800">
            <a:solidFill>
              <a:srgbClr val="BB6DD7"/>
            </a:solidFill>
            <a:round/>
            <a:headEnd type="none" w="sm" len="sm"/>
            <a:tailEnd type="none" w="sm" len="sm"/>
          </a:ln>
          <a:effectLst/>
        </p:spPr>
        <p:txBody>
          <a:bodyPr wrap="none" anchor="ctr">
            <a:prstTxWarp prst="textNoShape">
              <a:avLst/>
            </a:prstTxWarp>
          </a:bodyPr>
          <a:lstStyle/>
          <a:p>
            <a:endParaRPr lang="en-US"/>
          </a:p>
        </p:txBody>
      </p:sp>
      <p:sp>
        <p:nvSpPr>
          <p:cNvPr id="1794058" name="Rectangle 10"/>
          <p:cNvSpPr>
            <a:spLocks noChangeArrowheads="1"/>
          </p:cNvSpPr>
          <p:nvPr/>
        </p:nvSpPr>
        <p:spPr bwMode="auto">
          <a:xfrm>
            <a:off x="1530350" y="2393950"/>
            <a:ext cx="2017713" cy="1206500"/>
          </a:xfrm>
          <a:prstGeom prst="rect">
            <a:avLst/>
          </a:prstGeom>
          <a:noFill/>
          <a:ln w="9525">
            <a:noFill/>
            <a:miter lim="800000"/>
            <a:headEnd/>
            <a:tailEnd/>
          </a:ln>
          <a:effectLst/>
        </p:spPr>
        <p:txBody>
          <a:bodyPr wrap="none" lIns="111258" tIns="54845" rIns="111258" bIns="54845">
            <a:prstTxWarp prst="textNoShape">
              <a:avLst/>
            </a:prstTxWarp>
            <a:spAutoFit/>
          </a:bodyPr>
          <a:lstStyle/>
          <a:p>
            <a:pPr algn="ctr" defTabSz="1333500"/>
            <a:r>
              <a:rPr lang="en-US" b="1" i="1">
                <a:solidFill>
                  <a:srgbClr val="FFFF00"/>
                </a:solidFill>
                <a:latin typeface="Arial" charset="0"/>
              </a:rPr>
              <a:t>Re-evaluate/</a:t>
            </a:r>
            <a:br>
              <a:rPr lang="en-US" b="1" i="1">
                <a:solidFill>
                  <a:srgbClr val="FFFF00"/>
                </a:solidFill>
                <a:latin typeface="Arial" charset="0"/>
              </a:rPr>
            </a:br>
            <a:r>
              <a:rPr lang="en-US" b="1" i="1">
                <a:solidFill>
                  <a:srgbClr val="FFFF00"/>
                </a:solidFill>
                <a:latin typeface="Arial" charset="0"/>
              </a:rPr>
              <a:t>Reposition</a:t>
            </a:r>
          </a:p>
          <a:p>
            <a:pPr algn="ctr" defTabSz="1333500"/>
            <a:r>
              <a:rPr lang="en-US" b="1" i="1">
                <a:solidFill>
                  <a:srgbClr val="FFFF00"/>
                </a:solidFill>
                <a:latin typeface="Arial" charset="0"/>
              </a:rPr>
              <a:t>Asset</a:t>
            </a:r>
          </a:p>
        </p:txBody>
      </p:sp>
      <p:sp>
        <p:nvSpPr>
          <p:cNvPr id="1794059" name="Rectangle 11"/>
          <p:cNvSpPr>
            <a:spLocks noChangeArrowheads="1"/>
          </p:cNvSpPr>
          <p:nvPr/>
        </p:nvSpPr>
        <p:spPr bwMode="auto">
          <a:xfrm>
            <a:off x="3709988" y="2597150"/>
            <a:ext cx="2205037" cy="841375"/>
          </a:xfrm>
          <a:prstGeom prst="rect">
            <a:avLst/>
          </a:prstGeom>
          <a:noFill/>
          <a:ln w="9525">
            <a:noFill/>
            <a:miter lim="800000"/>
            <a:headEnd/>
            <a:tailEnd/>
          </a:ln>
          <a:effectLst/>
        </p:spPr>
        <p:txBody>
          <a:bodyPr wrap="none" lIns="111258" tIns="54845" rIns="111258" bIns="54845">
            <a:prstTxWarp prst="textNoShape">
              <a:avLst/>
            </a:prstTxWarp>
            <a:spAutoFit/>
          </a:bodyPr>
          <a:lstStyle/>
          <a:p>
            <a:pPr algn="ctr" defTabSz="1333500"/>
            <a:r>
              <a:rPr lang="en-US" b="1" i="1">
                <a:solidFill>
                  <a:srgbClr val="FFFF00"/>
                </a:solidFill>
                <a:latin typeface="Arial" charset="0"/>
              </a:rPr>
              <a:t>Maintain/</a:t>
            </a:r>
            <a:br>
              <a:rPr lang="en-US" b="1" i="1">
                <a:solidFill>
                  <a:srgbClr val="FFFF00"/>
                </a:solidFill>
                <a:latin typeface="Arial" charset="0"/>
              </a:rPr>
            </a:br>
            <a:r>
              <a:rPr lang="en-US" b="1" i="1">
                <a:solidFill>
                  <a:srgbClr val="FFFF00"/>
                </a:solidFill>
                <a:latin typeface="Arial" charset="0"/>
              </a:rPr>
              <a:t>Evolve Asset </a:t>
            </a:r>
          </a:p>
        </p:txBody>
      </p:sp>
      <p:sp>
        <p:nvSpPr>
          <p:cNvPr id="1794060" name="Rectangle 12"/>
          <p:cNvSpPr>
            <a:spLocks noChangeArrowheads="1"/>
          </p:cNvSpPr>
          <p:nvPr/>
        </p:nvSpPr>
        <p:spPr bwMode="auto">
          <a:xfrm>
            <a:off x="1544638" y="4216400"/>
            <a:ext cx="1966912" cy="1206500"/>
          </a:xfrm>
          <a:prstGeom prst="rect">
            <a:avLst/>
          </a:prstGeom>
          <a:noFill/>
          <a:ln w="9525">
            <a:noFill/>
            <a:miter lim="800000"/>
            <a:headEnd/>
            <a:tailEnd/>
          </a:ln>
          <a:effectLst/>
        </p:spPr>
        <p:txBody>
          <a:bodyPr wrap="none" lIns="111258" tIns="54845" rIns="111258" bIns="54845">
            <a:prstTxWarp prst="textNoShape">
              <a:avLst/>
            </a:prstTxWarp>
            <a:spAutoFit/>
          </a:bodyPr>
          <a:lstStyle/>
          <a:p>
            <a:pPr algn="ctr" defTabSz="1333500"/>
            <a:r>
              <a:rPr lang="en-US" b="1" i="1">
                <a:solidFill>
                  <a:srgbClr val="FFFF00"/>
                </a:solidFill>
                <a:latin typeface="Arial" charset="0"/>
              </a:rPr>
              <a:t>Retire/</a:t>
            </a:r>
            <a:br>
              <a:rPr lang="en-US" b="1" i="1">
                <a:solidFill>
                  <a:srgbClr val="FFFF00"/>
                </a:solidFill>
                <a:latin typeface="Arial" charset="0"/>
              </a:rPr>
            </a:br>
            <a:r>
              <a:rPr lang="en-US" b="1" i="1">
                <a:solidFill>
                  <a:srgbClr val="FFFF00"/>
                </a:solidFill>
                <a:latin typeface="Arial" charset="0"/>
              </a:rPr>
              <a:t>Consolidate</a:t>
            </a:r>
          </a:p>
          <a:p>
            <a:pPr algn="ctr" defTabSz="1333500"/>
            <a:r>
              <a:rPr lang="en-US" b="1" i="1">
                <a:solidFill>
                  <a:srgbClr val="FFFF00"/>
                </a:solidFill>
                <a:latin typeface="Arial" charset="0"/>
              </a:rPr>
              <a:t>Asset</a:t>
            </a:r>
          </a:p>
        </p:txBody>
      </p:sp>
      <p:sp>
        <p:nvSpPr>
          <p:cNvPr id="1794061" name="Rectangle 13"/>
          <p:cNvSpPr>
            <a:spLocks noChangeArrowheads="1"/>
          </p:cNvSpPr>
          <p:nvPr/>
        </p:nvSpPr>
        <p:spPr bwMode="auto">
          <a:xfrm>
            <a:off x="3775075" y="4197350"/>
            <a:ext cx="2051050" cy="1206500"/>
          </a:xfrm>
          <a:prstGeom prst="rect">
            <a:avLst/>
          </a:prstGeom>
          <a:noFill/>
          <a:ln w="9525">
            <a:noFill/>
            <a:miter lim="800000"/>
            <a:headEnd/>
            <a:tailEnd/>
          </a:ln>
          <a:effectLst/>
        </p:spPr>
        <p:txBody>
          <a:bodyPr wrap="none" lIns="111258" tIns="54845" rIns="111258" bIns="54845">
            <a:prstTxWarp prst="textNoShape">
              <a:avLst/>
            </a:prstTxWarp>
            <a:spAutoFit/>
          </a:bodyPr>
          <a:lstStyle/>
          <a:p>
            <a:pPr algn="ctr" defTabSz="1333500"/>
            <a:r>
              <a:rPr lang="en-US" b="1" i="1">
                <a:solidFill>
                  <a:srgbClr val="FFFF00"/>
                </a:solidFill>
                <a:latin typeface="Arial" charset="0"/>
              </a:rPr>
              <a:t>Reengineer /</a:t>
            </a:r>
            <a:br>
              <a:rPr lang="en-US" b="1" i="1">
                <a:solidFill>
                  <a:srgbClr val="FFFF00"/>
                </a:solidFill>
                <a:latin typeface="Arial" charset="0"/>
              </a:rPr>
            </a:br>
            <a:r>
              <a:rPr lang="en-US" b="1" i="1">
                <a:solidFill>
                  <a:srgbClr val="FFFF00"/>
                </a:solidFill>
                <a:latin typeface="Arial" charset="0"/>
              </a:rPr>
              <a:t>Modernize </a:t>
            </a:r>
            <a:br>
              <a:rPr lang="en-US" b="1" i="1">
                <a:solidFill>
                  <a:srgbClr val="FFFF00"/>
                </a:solidFill>
                <a:latin typeface="Arial" charset="0"/>
              </a:rPr>
            </a:br>
            <a:r>
              <a:rPr lang="en-US" b="1" i="1">
                <a:solidFill>
                  <a:srgbClr val="FFFF00"/>
                </a:solidFill>
                <a:latin typeface="Arial" charset="0"/>
              </a:rPr>
              <a:t>Asset</a:t>
            </a:r>
          </a:p>
        </p:txBody>
      </p:sp>
      <p:sp>
        <p:nvSpPr>
          <p:cNvPr id="1794062" name="Line 14"/>
          <p:cNvSpPr>
            <a:spLocks noChangeShapeType="1"/>
          </p:cNvSpPr>
          <p:nvPr/>
        </p:nvSpPr>
        <p:spPr bwMode="auto">
          <a:xfrm>
            <a:off x="1152525" y="2206625"/>
            <a:ext cx="0" cy="3227388"/>
          </a:xfrm>
          <a:prstGeom prst="line">
            <a:avLst/>
          </a:prstGeom>
          <a:noFill/>
          <a:ln w="50800">
            <a:solidFill>
              <a:srgbClr val="FF0000"/>
            </a:solidFill>
            <a:round/>
            <a:headEnd type="stealth" w="med" len="med"/>
            <a:tailEnd type="stealth" w="med" len="med"/>
          </a:ln>
          <a:effectLst/>
        </p:spPr>
        <p:txBody>
          <a:bodyPr wrap="none" anchor="ctr">
            <a:prstTxWarp prst="textNoShape">
              <a:avLst/>
            </a:prstTxWarp>
          </a:bodyPr>
          <a:lstStyle/>
          <a:p>
            <a:endParaRPr lang="en-US"/>
          </a:p>
        </p:txBody>
      </p:sp>
      <p:grpSp>
        <p:nvGrpSpPr>
          <p:cNvPr id="28" name="Group 27"/>
          <p:cNvGrpSpPr/>
          <p:nvPr/>
        </p:nvGrpSpPr>
        <p:grpSpPr>
          <a:xfrm>
            <a:off x="1455738" y="1054100"/>
            <a:ext cx="7324725" cy="4589463"/>
            <a:chOff x="1455738" y="1054100"/>
            <a:chExt cx="7324725" cy="4589463"/>
          </a:xfrm>
        </p:grpSpPr>
        <p:sp>
          <p:nvSpPr>
            <p:cNvPr id="1794063" name="Rectangle 15"/>
            <p:cNvSpPr>
              <a:spLocks noChangeArrowheads="1"/>
            </p:cNvSpPr>
            <p:nvPr/>
          </p:nvSpPr>
          <p:spPr bwMode="blackWhite">
            <a:xfrm>
              <a:off x="6000750" y="1423988"/>
              <a:ext cx="2174875" cy="1755775"/>
            </a:xfrm>
            <a:prstGeom prst="rect">
              <a:avLst/>
            </a:prstGeom>
            <a:solidFill>
              <a:srgbClr val="444656"/>
            </a:solidFill>
            <a:ln w="19050">
              <a:noFill/>
              <a:miter lim="800000"/>
              <a:headEnd/>
              <a:tailEnd/>
            </a:ln>
            <a:effectLst>
              <a:prstShdw prst="shdw17" dist="17961" dir="2700000">
                <a:srgbClr val="444656">
                  <a:gamma/>
                  <a:shade val="60000"/>
                  <a:invGamma/>
                  <a:alpha val="74998"/>
                </a:srgbClr>
              </a:prstShdw>
            </a:effectLst>
          </p:spPr>
          <p:txBody>
            <a:bodyPr wrap="none" anchor="ctr">
              <a:prstTxWarp prst="textNoShape">
                <a:avLst/>
              </a:prstTxWarp>
            </a:bodyPr>
            <a:lstStyle/>
            <a:p>
              <a:endParaRPr lang="en-US"/>
            </a:p>
          </p:txBody>
        </p:sp>
        <p:sp>
          <p:nvSpPr>
            <p:cNvPr id="1794064" name="Oval 16"/>
            <p:cNvSpPr>
              <a:spLocks noChangeArrowheads="1"/>
            </p:cNvSpPr>
            <p:nvPr/>
          </p:nvSpPr>
          <p:spPr bwMode="auto">
            <a:xfrm>
              <a:off x="1455738" y="4040188"/>
              <a:ext cx="2058987" cy="1603375"/>
            </a:xfrm>
            <a:prstGeom prst="ellipse">
              <a:avLst/>
            </a:prstGeom>
            <a:noFill/>
            <a:ln w="50800">
              <a:solidFill>
                <a:srgbClr val="FF0000"/>
              </a:solidFill>
              <a:round/>
              <a:headEnd/>
              <a:tailEnd/>
            </a:ln>
            <a:effectLst/>
          </p:spPr>
          <p:txBody>
            <a:bodyPr lIns="109823" tIns="54137" rIns="109823" bIns="54137">
              <a:prstTxWarp prst="textNoShape">
                <a:avLst/>
              </a:prstTxWarp>
              <a:spAutoFit/>
            </a:bodyPr>
            <a:lstStyle/>
            <a:p>
              <a:endParaRPr lang="en-US"/>
            </a:p>
          </p:txBody>
        </p:sp>
        <p:sp>
          <p:nvSpPr>
            <p:cNvPr id="1794065" name="Rectangle 17"/>
            <p:cNvSpPr>
              <a:spLocks noChangeArrowheads="1"/>
            </p:cNvSpPr>
            <p:nvPr/>
          </p:nvSpPr>
          <p:spPr bwMode="auto">
            <a:xfrm>
              <a:off x="6070600" y="1685925"/>
              <a:ext cx="2133600" cy="838200"/>
            </a:xfrm>
            <a:prstGeom prst="rect">
              <a:avLst/>
            </a:prstGeom>
            <a:noFill/>
            <a:ln w="9525">
              <a:noFill/>
              <a:miter lim="800000"/>
              <a:headEnd/>
              <a:tailEnd/>
            </a:ln>
            <a:effectLst/>
          </p:spPr>
          <p:txBody>
            <a:bodyPr wrap="none" lIns="109823" tIns="54137" rIns="109823" bIns="54137">
              <a:prstTxWarp prst="textNoShape">
                <a:avLst/>
              </a:prstTxWarp>
              <a:spAutoFit/>
            </a:bodyPr>
            <a:lstStyle/>
            <a:p>
              <a:pPr algn="ctr" defTabSz="1333500"/>
              <a:r>
                <a:rPr lang="en-US" b="1" i="1">
                  <a:solidFill>
                    <a:srgbClr val="FFFF00"/>
                  </a:solidFill>
                  <a:effectLst>
                    <a:outerShdw blurRad="38100" dist="38100" dir="2700000" algn="tl">
                      <a:srgbClr val="DDDDDD"/>
                    </a:outerShdw>
                  </a:effectLst>
                  <a:latin typeface="Arial" charset="0"/>
                </a:rPr>
                <a:t>New</a:t>
              </a:r>
              <a:br>
                <a:rPr lang="en-US" b="1" i="1">
                  <a:solidFill>
                    <a:srgbClr val="FFFF00"/>
                  </a:solidFill>
                  <a:effectLst>
                    <a:outerShdw blurRad="38100" dist="38100" dir="2700000" algn="tl">
                      <a:srgbClr val="DDDDDD"/>
                    </a:outerShdw>
                  </a:effectLst>
                  <a:latin typeface="Arial" charset="0"/>
                </a:rPr>
              </a:br>
              <a:r>
                <a:rPr lang="en-US" b="1" i="1">
                  <a:solidFill>
                    <a:srgbClr val="FFFF00"/>
                  </a:solidFill>
                  <a:effectLst>
                    <a:outerShdw blurRad="38100" dist="38100" dir="2700000" algn="tl">
                      <a:srgbClr val="DDDDDD"/>
                    </a:outerShdw>
                  </a:effectLst>
                  <a:latin typeface="Arial" charset="0"/>
                </a:rPr>
                <a:t>Development</a:t>
              </a:r>
            </a:p>
          </p:txBody>
        </p:sp>
        <p:sp>
          <p:nvSpPr>
            <p:cNvPr id="1794066" name="Oval 18"/>
            <p:cNvSpPr>
              <a:spLocks noChangeArrowheads="1"/>
            </p:cNvSpPr>
            <p:nvPr/>
          </p:nvSpPr>
          <p:spPr bwMode="auto">
            <a:xfrm>
              <a:off x="5365750" y="1054100"/>
              <a:ext cx="3414713" cy="2538413"/>
            </a:xfrm>
            <a:prstGeom prst="ellipse">
              <a:avLst/>
            </a:prstGeom>
            <a:noFill/>
            <a:ln w="50800">
              <a:solidFill>
                <a:srgbClr val="FF0000"/>
              </a:solidFill>
              <a:round/>
              <a:headEnd/>
              <a:tailEnd/>
            </a:ln>
            <a:effectLst/>
          </p:spPr>
          <p:txBody>
            <a:bodyPr lIns="109823" tIns="54137" rIns="109823" bIns="54137">
              <a:prstTxWarp prst="textNoShape">
                <a:avLst/>
              </a:prstTxWarp>
              <a:spAutoFit/>
            </a:bodyPr>
            <a:lstStyle/>
            <a:p>
              <a:endParaRPr lang="en-US"/>
            </a:p>
          </p:txBody>
        </p:sp>
        <p:sp>
          <p:nvSpPr>
            <p:cNvPr id="1794067" name="Arc 19"/>
            <p:cNvSpPr>
              <a:spLocks/>
            </p:cNvSpPr>
            <p:nvPr/>
          </p:nvSpPr>
          <p:spPr bwMode="auto">
            <a:xfrm>
              <a:off x="2232025" y="2481263"/>
              <a:ext cx="4379913" cy="15621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50800" cap="rnd">
              <a:solidFill>
                <a:srgbClr val="FF0000"/>
              </a:solidFill>
              <a:round/>
              <a:headEnd type="stealth" w="med" len="lg"/>
              <a:tailEnd type="none" w="sm" len="sm"/>
            </a:ln>
            <a:effectLst/>
          </p:spPr>
          <p:txBody>
            <a:bodyPr lIns="109823" tIns="54137" rIns="109823" bIns="54137">
              <a:prstTxWarp prst="textNoShape">
                <a:avLst/>
              </a:prstTxWarp>
              <a:spAutoFit/>
            </a:bodyPr>
            <a:lstStyle/>
            <a:p>
              <a:endParaRPr lang="en-US"/>
            </a:p>
          </p:txBody>
        </p:sp>
        <p:sp>
          <p:nvSpPr>
            <p:cNvPr id="1794068" name="Arc 20"/>
            <p:cNvSpPr>
              <a:spLocks/>
            </p:cNvSpPr>
            <p:nvPr/>
          </p:nvSpPr>
          <p:spPr bwMode="auto">
            <a:xfrm>
              <a:off x="4275138" y="1758950"/>
              <a:ext cx="1116012" cy="739775"/>
            </a:xfrm>
            <a:custGeom>
              <a:avLst/>
              <a:gdLst>
                <a:gd name="G0" fmla="+- 21600 0 0"/>
                <a:gd name="G1" fmla="+- 21600 0 0"/>
                <a:gd name="G2" fmla="+- 21600 0 0"/>
                <a:gd name="T0" fmla="*/ 0 w 21600"/>
                <a:gd name="T1" fmla="*/ 21475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475"/>
                  </a:moveTo>
                  <a:cubicBezTo>
                    <a:pt x="69" y="9605"/>
                    <a:pt x="9701" y="15"/>
                    <a:pt x="21571" y="0"/>
                  </a:cubicBezTo>
                </a:path>
                <a:path w="21600" h="21600" stroke="0" extrusionOk="0">
                  <a:moveTo>
                    <a:pt x="0" y="21475"/>
                  </a:moveTo>
                  <a:cubicBezTo>
                    <a:pt x="69" y="9605"/>
                    <a:pt x="9701" y="15"/>
                    <a:pt x="21571" y="0"/>
                  </a:cubicBezTo>
                  <a:lnTo>
                    <a:pt x="21600" y="21600"/>
                  </a:lnTo>
                  <a:close/>
                </a:path>
              </a:pathLst>
            </a:custGeom>
            <a:noFill/>
            <a:ln w="50800" cap="rnd">
              <a:solidFill>
                <a:srgbClr val="FF0000"/>
              </a:solidFill>
              <a:round/>
              <a:headEnd type="stealth" w="med" len="lg"/>
              <a:tailEnd type="none" w="sm" len="sm"/>
            </a:ln>
            <a:effectLst/>
          </p:spPr>
          <p:txBody>
            <a:bodyPr lIns="109823" tIns="54137" rIns="109823" bIns="54137">
              <a:prstTxWarp prst="textNoShape">
                <a:avLst/>
              </a:prstTxWarp>
              <a:spAutoFit/>
            </a:bodyPr>
            <a:lstStyle/>
            <a:p>
              <a:endParaRPr lang="en-US"/>
            </a:p>
          </p:txBody>
        </p:sp>
      </p:grpSp>
      <p:sp>
        <p:nvSpPr>
          <p:cNvPr id="1794069" name="Line 21"/>
          <p:cNvSpPr>
            <a:spLocks noChangeShapeType="1"/>
          </p:cNvSpPr>
          <p:nvPr/>
        </p:nvSpPr>
        <p:spPr bwMode="auto">
          <a:xfrm>
            <a:off x="1943100" y="5884863"/>
            <a:ext cx="3282950" cy="1587"/>
          </a:xfrm>
          <a:prstGeom prst="line">
            <a:avLst/>
          </a:prstGeom>
          <a:noFill/>
          <a:ln w="50800">
            <a:solidFill>
              <a:srgbClr val="FF0000"/>
            </a:solidFill>
            <a:round/>
            <a:headEnd type="stealth" w="med" len="med"/>
            <a:tailEnd type="stealth" w="med" len="med"/>
          </a:ln>
          <a:effectLst/>
        </p:spPr>
        <p:txBody>
          <a:bodyPr wrap="none" anchor="ctr">
            <a:prstTxWarp prst="textNoShape">
              <a:avLst/>
            </a:prstTxWarp>
          </a:bodyPr>
          <a:lstStyle/>
          <a:p>
            <a:endParaRPr lang="en-US"/>
          </a:p>
        </p:txBody>
      </p:sp>
      <p:sp>
        <p:nvSpPr>
          <p:cNvPr id="1794070" name="Rectangle 22"/>
          <p:cNvSpPr>
            <a:spLocks noChangeArrowheads="1"/>
          </p:cNvSpPr>
          <p:nvPr/>
        </p:nvSpPr>
        <p:spPr bwMode="auto">
          <a:xfrm>
            <a:off x="1282700" y="5707063"/>
            <a:ext cx="699178" cy="387760"/>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1800" b="1">
                <a:solidFill>
                  <a:srgbClr val="CC0000"/>
                </a:solidFill>
                <a:effectLst>
                  <a:outerShdw blurRad="38100" dist="38100" dir="2700000" algn="tl">
                    <a:srgbClr val="DDDDDD"/>
                  </a:outerShdw>
                </a:effectLst>
                <a:latin typeface="Arial" charset="0"/>
              </a:rPr>
              <a:t>Low</a:t>
            </a:r>
          </a:p>
        </p:txBody>
      </p:sp>
      <p:sp>
        <p:nvSpPr>
          <p:cNvPr id="1794071" name="Rectangle 23"/>
          <p:cNvSpPr>
            <a:spLocks noChangeArrowheads="1"/>
          </p:cNvSpPr>
          <p:nvPr/>
        </p:nvSpPr>
        <p:spPr bwMode="auto">
          <a:xfrm>
            <a:off x="730250" y="5405438"/>
            <a:ext cx="750486" cy="387760"/>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1800" b="1" dirty="0">
                <a:solidFill>
                  <a:srgbClr val="CC0000"/>
                </a:solidFill>
                <a:effectLst>
                  <a:outerShdw blurRad="38100" dist="38100" dir="2700000" algn="tl">
                    <a:srgbClr val="DDDDDD"/>
                  </a:outerShdw>
                </a:effectLst>
                <a:latin typeface="Arial" charset="0"/>
              </a:rPr>
              <a:t>Poor</a:t>
            </a:r>
          </a:p>
        </p:txBody>
      </p:sp>
      <p:sp>
        <p:nvSpPr>
          <p:cNvPr id="1794072" name="Rectangle 24"/>
          <p:cNvSpPr>
            <a:spLocks noGrp="1" noChangeArrowheads="1"/>
          </p:cNvSpPr>
          <p:nvPr>
            <p:ph type="title"/>
          </p:nvPr>
        </p:nvSpPr>
        <p:spPr/>
        <p:txBody>
          <a:bodyPr/>
          <a:lstStyle/>
          <a:p>
            <a:r>
              <a:rPr lang="en-US"/>
              <a:t>Software Portfolio </a:t>
            </a:r>
            <a:r>
              <a:rPr lang="en-US" u="sng"/>
              <a:t>Analysis</a:t>
            </a:r>
            <a:endParaRPr lang="en-US"/>
          </a:p>
        </p:txBody>
      </p:sp>
      <p:sp>
        <p:nvSpPr>
          <p:cNvPr id="2" name="TextBox 1"/>
          <p:cNvSpPr txBox="1"/>
          <p:nvPr/>
        </p:nvSpPr>
        <p:spPr>
          <a:xfrm>
            <a:off x="6172200" y="4038600"/>
            <a:ext cx="2667000" cy="1569660"/>
          </a:xfrm>
          <a:prstGeom prst="rect">
            <a:avLst/>
          </a:prstGeom>
          <a:noFill/>
        </p:spPr>
        <p:txBody>
          <a:bodyPr wrap="square" rtlCol="0">
            <a:spAutoFit/>
          </a:bodyPr>
          <a:lstStyle/>
          <a:p>
            <a:r>
              <a:rPr lang="en-US" dirty="0" smtClean="0"/>
              <a:t>Is this like the MIT version of portfolios that you looked over?</a:t>
            </a:r>
            <a:endParaRPr lang="en-US" dirty="0"/>
          </a:p>
        </p:txBody>
      </p:sp>
    </p:spTree>
    <p:extLst>
      <p:ext uri="{BB962C8B-B14F-4D97-AF65-F5344CB8AC3E}">
        <p14:creationId xmlns:p14="http://schemas.microsoft.com/office/powerpoint/2010/main" val="26291448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24188" y="1539875"/>
            <a:ext cx="4506912" cy="3579812"/>
            <a:chOff x="1144" y="1041"/>
            <a:chExt cx="2839" cy="2255"/>
          </a:xfrm>
        </p:grpSpPr>
        <p:sp>
          <p:nvSpPr>
            <p:cNvPr id="1819651" name="Rectangle 3"/>
            <p:cNvSpPr>
              <a:spLocks noChangeArrowheads="1"/>
            </p:cNvSpPr>
            <p:nvPr/>
          </p:nvSpPr>
          <p:spPr bwMode="blackWhite">
            <a:xfrm>
              <a:off x="1158" y="1041"/>
              <a:ext cx="2825" cy="2245"/>
            </a:xfrm>
            <a:prstGeom prst="rect">
              <a:avLst/>
            </a:prstGeom>
            <a:gradFill rotWithShape="0">
              <a:gsLst>
                <a:gs pos="0">
                  <a:srgbClr val="800000"/>
                </a:gs>
                <a:gs pos="100000">
                  <a:srgbClr val="000066"/>
                </a:gs>
              </a:gsLst>
              <a:lin ang="18900000" scaled="1"/>
            </a:gradFill>
            <a:ln w="19050">
              <a:noFill/>
              <a:miter lim="800000"/>
              <a:headEnd/>
              <a:tailEnd/>
            </a:ln>
            <a:effectLst>
              <a:prstShdw prst="shdw17" dist="17961" dir="2700000">
                <a:srgbClr val="800000">
                  <a:gamma/>
                  <a:shade val="60000"/>
                  <a:invGamma/>
                  <a:alpha val="74998"/>
                </a:srgbClr>
              </a:prstShdw>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1144" y="1053"/>
              <a:ext cx="2830" cy="2243"/>
              <a:chOff x="984" y="1245"/>
              <a:chExt cx="2830" cy="2243"/>
            </a:xfrm>
          </p:grpSpPr>
          <p:sp>
            <p:nvSpPr>
              <p:cNvPr id="1819653" name="Line 5"/>
              <p:cNvSpPr>
                <a:spLocks noChangeShapeType="1"/>
              </p:cNvSpPr>
              <p:nvPr/>
            </p:nvSpPr>
            <p:spPr bwMode="auto">
              <a:xfrm>
                <a:off x="2417" y="1245"/>
                <a:ext cx="0" cy="2243"/>
              </a:xfrm>
              <a:prstGeom prst="line">
                <a:avLst/>
              </a:prstGeom>
              <a:noFill/>
              <a:ln w="50800">
                <a:solidFill>
                  <a:srgbClr val="BB6DD7"/>
                </a:solidFill>
                <a:round/>
                <a:headEnd type="none" w="sm" len="sm"/>
                <a:tailEnd type="none" w="sm" len="sm"/>
              </a:ln>
              <a:effectLst/>
            </p:spPr>
            <p:txBody>
              <a:bodyPr wrap="none" anchor="ctr">
                <a:prstTxWarp prst="textNoShape">
                  <a:avLst/>
                </a:prstTxWarp>
              </a:bodyPr>
              <a:lstStyle/>
              <a:p>
                <a:endParaRPr lang="en-US"/>
              </a:p>
            </p:txBody>
          </p:sp>
          <p:sp>
            <p:nvSpPr>
              <p:cNvPr id="1819654" name="Line 6"/>
              <p:cNvSpPr>
                <a:spLocks noChangeShapeType="1"/>
              </p:cNvSpPr>
              <p:nvPr/>
            </p:nvSpPr>
            <p:spPr bwMode="auto">
              <a:xfrm>
                <a:off x="984" y="2324"/>
                <a:ext cx="2830" cy="10"/>
              </a:xfrm>
              <a:prstGeom prst="line">
                <a:avLst/>
              </a:prstGeom>
              <a:noFill/>
              <a:ln w="50800">
                <a:solidFill>
                  <a:srgbClr val="BB6DD7"/>
                </a:solidFill>
                <a:round/>
                <a:headEnd type="none" w="sm" len="sm"/>
                <a:tailEnd type="none" w="sm" len="sm"/>
              </a:ln>
              <a:effectLst/>
            </p:spPr>
            <p:txBody>
              <a:bodyPr wrap="none" anchor="ctr">
                <a:prstTxWarp prst="textNoShape">
                  <a:avLst/>
                </a:prstTxWarp>
              </a:bodyPr>
              <a:lstStyle/>
              <a:p>
                <a:endParaRPr lang="en-US"/>
              </a:p>
            </p:txBody>
          </p:sp>
        </p:grpSp>
      </p:grpSp>
      <p:grpSp>
        <p:nvGrpSpPr>
          <p:cNvPr id="4" name="Group 7"/>
          <p:cNvGrpSpPr>
            <a:grpSpLocks/>
          </p:cNvGrpSpPr>
          <p:nvPr/>
        </p:nvGrpSpPr>
        <p:grpSpPr bwMode="auto">
          <a:xfrm>
            <a:off x="2655888" y="1870075"/>
            <a:ext cx="4506912" cy="3579812"/>
            <a:chOff x="1144" y="1041"/>
            <a:chExt cx="2839" cy="2255"/>
          </a:xfrm>
        </p:grpSpPr>
        <p:sp>
          <p:nvSpPr>
            <p:cNvPr id="1819656" name="Rectangle 8"/>
            <p:cNvSpPr>
              <a:spLocks noChangeArrowheads="1"/>
            </p:cNvSpPr>
            <p:nvPr/>
          </p:nvSpPr>
          <p:spPr bwMode="blackWhite">
            <a:xfrm>
              <a:off x="1158" y="1041"/>
              <a:ext cx="2825" cy="2245"/>
            </a:xfrm>
            <a:prstGeom prst="rect">
              <a:avLst/>
            </a:prstGeom>
            <a:gradFill rotWithShape="0">
              <a:gsLst>
                <a:gs pos="0">
                  <a:srgbClr val="800000"/>
                </a:gs>
                <a:gs pos="100000">
                  <a:srgbClr val="000066"/>
                </a:gs>
              </a:gsLst>
              <a:lin ang="18900000" scaled="1"/>
            </a:gradFill>
            <a:ln w="19050">
              <a:noFill/>
              <a:miter lim="800000"/>
              <a:headEnd/>
              <a:tailEnd/>
            </a:ln>
            <a:effectLst>
              <a:prstShdw prst="shdw17" dist="17961" dir="2700000">
                <a:srgbClr val="800000">
                  <a:gamma/>
                  <a:shade val="60000"/>
                  <a:invGamma/>
                  <a:alpha val="74998"/>
                </a:srgbClr>
              </a:prstShdw>
            </a:effectLst>
          </p:spPr>
          <p:txBody>
            <a:bodyPr wrap="none" anchor="ctr">
              <a:prstTxWarp prst="textNoShape">
                <a:avLst/>
              </a:prstTxWarp>
            </a:bodyPr>
            <a:lstStyle/>
            <a:p>
              <a:endParaRPr lang="en-US"/>
            </a:p>
          </p:txBody>
        </p:sp>
        <p:grpSp>
          <p:nvGrpSpPr>
            <p:cNvPr id="5" name="Group 9"/>
            <p:cNvGrpSpPr>
              <a:grpSpLocks/>
            </p:cNvGrpSpPr>
            <p:nvPr/>
          </p:nvGrpSpPr>
          <p:grpSpPr bwMode="auto">
            <a:xfrm>
              <a:off x="1144" y="1053"/>
              <a:ext cx="2830" cy="2243"/>
              <a:chOff x="984" y="1245"/>
              <a:chExt cx="2830" cy="2243"/>
            </a:xfrm>
          </p:grpSpPr>
          <p:sp>
            <p:nvSpPr>
              <p:cNvPr id="1819658" name="Line 10"/>
              <p:cNvSpPr>
                <a:spLocks noChangeShapeType="1"/>
              </p:cNvSpPr>
              <p:nvPr/>
            </p:nvSpPr>
            <p:spPr bwMode="auto">
              <a:xfrm>
                <a:off x="2417" y="1245"/>
                <a:ext cx="0" cy="2243"/>
              </a:xfrm>
              <a:prstGeom prst="line">
                <a:avLst/>
              </a:prstGeom>
              <a:noFill/>
              <a:ln w="50800">
                <a:solidFill>
                  <a:srgbClr val="BB6DD7"/>
                </a:solidFill>
                <a:round/>
                <a:headEnd type="none" w="sm" len="sm"/>
                <a:tailEnd type="none" w="sm" len="sm"/>
              </a:ln>
              <a:effectLst/>
            </p:spPr>
            <p:txBody>
              <a:bodyPr wrap="none" anchor="ctr">
                <a:prstTxWarp prst="textNoShape">
                  <a:avLst/>
                </a:prstTxWarp>
              </a:bodyPr>
              <a:lstStyle/>
              <a:p>
                <a:endParaRPr lang="en-US"/>
              </a:p>
            </p:txBody>
          </p:sp>
          <p:sp>
            <p:nvSpPr>
              <p:cNvPr id="1819659" name="Line 11"/>
              <p:cNvSpPr>
                <a:spLocks noChangeShapeType="1"/>
              </p:cNvSpPr>
              <p:nvPr/>
            </p:nvSpPr>
            <p:spPr bwMode="auto">
              <a:xfrm>
                <a:off x="984" y="2324"/>
                <a:ext cx="2830" cy="10"/>
              </a:xfrm>
              <a:prstGeom prst="line">
                <a:avLst/>
              </a:prstGeom>
              <a:noFill/>
              <a:ln w="50800">
                <a:solidFill>
                  <a:srgbClr val="BB6DD7"/>
                </a:solidFill>
                <a:round/>
                <a:headEnd type="none" w="sm" len="sm"/>
                <a:tailEnd type="none" w="sm" len="sm"/>
              </a:ln>
              <a:effectLst/>
            </p:spPr>
            <p:txBody>
              <a:bodyPr wrap="none" anchor="ctr">
                <a:prstTxWarp prst="textNoShape">
                  <a:avLst/>
                </a:prstTxWarp>
              </a:bodyPr>
              <a:lstStyle/>
              <a:p>
                <a:endParaRPr lang="en-US"/>
              </a:p>
            </p:txBody>
          </p:sp>
        </p:grpSp>
      </p:grpSp>
      <p:sp>
        <p:nvSpPr>
          <p:cNvPr id="1819660" name="Rectangle 12"/>
          <p:cNvSpPr>
            <a:spLocks noChangeArrowheads="1"/>
          </p:cNvSpPr>
          <p:nvPr/>
        </p:nvSpPr>
        <p:spPr bwMode="auto">
          <a:xfrm>
            <a:off x="6118225" y="5807075"/>
            <a:ext cx="737525" cy="387760"/>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1800" b="1">
                <a:solidFill>
                  <a:srgbClr val="000090"/>
                </a:solidFill>
                <a:latin typeface="Arial" charset="0"/>
              </a:rPr>
              <a:t>High</a:t>
            </a:r>
          </a:p>
        </p:txBody>
      </p:sp>
      <p:sp>
        <p:nvSpPr>
          <p:cNvPr id="1819661" name="Rectangle 13"/>
          <p:cNvSpPr>
            <a:spLocks noChangeArrowheads="1"/>
          </p:cNvSpPr>
          <p:nvPr/>
        </p:nvSpPr>
        <p:spPr bwMode="auto">
          <a:xfrm>
            <a:off x="1371600" y="1866900"/>
            <a:ext cx="1238300" cy="387760"/>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1800" b="1" dirty="0">
                <a:solidFill>
                  <a:srgbClr val="000090"/>
                </a:solidFill>
                <a:latin typeface="Arial" charset="0"/>
              </a:rPr>
              <a:t>Excellent</a:t>
            </a:r>
          </a:p>
        </p:txBody>
      </p:sp>
      <p:sp>
        <p:nvSpPr>
          <p:cNvPr id="1819662" name="Rectangle 14"/>
          <p:cNvSpPr>
            <a:spLocks noChangeArrowheads="1"/>
          </p:cNvSpPr>
          <p:nvPr/>
        </p:nvSpPr>
        <p:spPr bwMode="blackWhite">
          <a:xfrm>
            <a:off x="2309813" y="2225675"/>
            <a:ext cx="4484687" cy="3563937"/>
          </a:xfrm>
          <a:prstGeom prst="rect">
            <a:avLst/>
          </a:prstGeom>
          <a:gradFill rotWithShape="0">
            <a:gsLst>
              <a:gs pos="0">
                <a:srgbClr val="800000"/>
              </a:gs>
              <a:gs pos="100000">
                <a:srgbClr val="000066"/>
              </a:gs>
            </a:gsLst>
            <a:lin ang="18900000" scaled="1"/>
          </a:gradFill>
          <a:ln w="19050">
            <a:noFill/>
            <a:miter lim="800000"/>
            <a:headEnd/>
            <a:tailEnd/>
          </a:ln>
          <a:effectLst>
            <a:prstShdw prst="shdw17" dist="17961" dir="2700000">
              <a:srgbClr val="800000">
                <a:gamma/>
                <a:shade val="60000"/>
                <a:invGamma/>
                <a:alpha val="74998"/>
              </a:srgbClr>
            </a:prstShdw>
          </a:effectLst>
        </p:spPr>
        <p:txBody>
          <a:bodyPr wrap="none" anchor="ctr">
            <a:prstTxWarp prst="textNoShape">
              <a:avLst/>
            </a:prstTxWarp>
          </a:bodyPr>
          <a:lstStyle/>
          <a:p>
            <a:endParaRPr lang="en-US"/>
          </a:p>
        </p:txBody>
      </p:sp>
      <p:sp>
        <p:nvSpPr>
          <p:cNvPr id="1819663" name="Rectangle 15"/>
          <p:cNvSpPr>
            <a:spLocks noChangeArrowheads="1"/>
          </p:cNvSpPr>
          <p:nvPr/>
        </p:nvSpPr>
        <p:spPr bwMode="auto">
          <a:xfrm rot="16200000">
            <a:off x="391487" y="3642800"/>
            <a:ext cx="2728578" cy="418538"/>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2000" b="1" i="1" dirty="0">
                <a:solidFill>
                  <a:srgbClr val="000000"/>
                </a:solidFill>
                <a:latin typeface="Arial" charset="0"/>
              </a:rPr>
              <a:t>Technical Condition</a:t>
            </a:r>
          </a:p>
        </p:txBody>
      </p:sp>
      <p:sp>
        <p:nvSpPr>
          <p:cNvPr id="1819664" name="Rectangle 16"/>
          <p:cNvSpPr>
            <a:spLocks noChangeArrowheads="1"/>
          </p:cNvSpPr>
          <p:nvPr/>
        </p:nvSpPr>
        <p:spPr bwMode="auto">
          <a:xfrm>
            <a:off x="3475038" y="6007100"/>
            <a:ext cx="2173663" cy="418538"/>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2000" b="1" i="1" dirty="0">
                <a:latin typeface="Arial" charset="0"/>
              </a:rPr>
              <a:t>Business Value</a:t>
            </a:r>
          </a:p>
        </p:txBody>
      </p:sp>
      <p:sp>
        <p:nvSpPr>
          <p:cNvPr id="1819665" name="Line 17"/>
          <p:cNvSpPr>
            <a:spLocks noChangeShapeType="1"/>
          </p:cNvSpPr>
          <p:nvPr/>
        </p:nvSpPr>
        <p:spPr bwMode="auto">
          <a:xfrm>
            <a:off x="4575175" y="2244725"/>
            <a:ext cx="0" cy="3560762"/>
          </a:xfrm>
          <a:prstGeom prst="line">
            <a:avLst/>
          </a:prstGeom>
          <a:noFill/>
          <a:ln w="50800">
            <a:solidFill>
              <a:srgbClr val="BB6DD7"/>
            </a:solidFill>
            <a:round/>
            <a:headEnd type="none" w="sm" len="sm"/>
            <a:tailEnd type="none" w="sm" len="sm"/>
          </a:ln>
          <a:effectLst/>
        </p:spPr>
        <p:txBody>
          <a:bodyPr wrap="none" anchor="ctr">
            <a:prstTxWarp prst="textNoShape">
              <a:avLst/>
            </a:prstTxWarp>
          </a:bodyPr>
          <a:lstStyle/>
          <a:p>
            <a:endParaRPr lang="en-US"/>
          </a:p>
        </p:txBody>
      </p:sp>
      <p:sp>
        <p:nvSpPr>
          <p:cNvPr id="1819666" name="Line 18"/>
          <p:cNvSpPr>
            <a:spLocks noChangeShapeType="1"/>
          </p:cNvSpPr>
          <p:nvPr/>
        </p:nvSpPr>
        <p:spPr bwMode="auto">
          <a:xfrm>
            <a:off x="2300288" y="3957637"/>
            <a:ext cx="4492625" cy="15875"/>
          </a:xfrm>
          <a:prstGeom prst="line">
            <a:avLst/>
          </a:prstGeom>
          <a:noFill/>
          <a:ln w="50800">
            <a:solidFill>
              <a:srgbClr val="BB6DD7"/>
            </a:solidFill>
            <a:round/>
            <a:headEnd type="none" w="sm" len="sm"/>
            <a:tailEnd type="none" w="sm" len="sm"/>
          </a:ln>
          <a:effectLst/>
        </p:spPr>
        <p:txBody>
          <a:bodyPr wrap="none" anchor="ctr">
            <a:prstTxWarp prst="textNoShape">
              <a:avLst/>
            </a:prstTxWarp>
          </a:bodyPr>
          <a:lstStyle/>
          <a:p>
            <a:endParaRPr lang="en-US"/>
          </a:p>
        </p:txBody>
      </p:sp>
      <p:sp>
        <p:nvSpPr>
          <p:cNvPr id="1819667" name="Rectangle 19"/>
          <p:cNvSpPr>
            <a:spLocks noChangeArrowheads="1"/>
          </p:cNvSpPr>
          <p:nvPr/>
        </p:nvSpPr>
        <p:spPr bwMode="auto">
          <a:xfrm>
            <a:off x="2420938" y="2490787"/>
            <a:ext cx="2017712" cy="1206500"/>
          </a:xfrm>
          <a:prstGeom prst="rect">
            <a:avLst/>
          </a:prstGeom>
          <a:noFill/>
          <a:ln w="9525">
            <a:noFill/>
            <a:miter lim="800000"/>
            <a:headEnd/>
            <a:tailEnd/>
          </a:ln>
          <a:effectLst/>
        </p:spPr>
        <p:txBody>
          <a:bodyPr wrap="none" lIns="111258" tIns="54845" rIns="111258" bIns="54845">
            <a:prstTxWarp prst="textNoShape">
              <a:avLst/>
            </a:prstTxWarp>
            <a:spAutoFit/>
          </a:bodyPr>
          <a:lstStyle/>
          <a:p>
            <a:pPr algn="ctr" defTabSz="1333500"/>
            <a:r>
              <a:rPr lang="en-US" b="1" i="1">
                <a:solidFill>
                  <a:srgbClr val="FFFF00"/>
                </a:solidFill>
                <a:latin typeface="Arial" charset="0"/>
              </a:rPr>
              <a:t>Re-evaluate/</a:t>
            </a:r>
            <a:br>
              <a:rPr lang="en-US" b="1" i="1">
                <a:solidFill>
                  <a:srgbClr val="FFFF00"/>
                </a:solidFill>
                <a:latin typeface="Arial" charset="0"/>
              </a:rPr>
            </a:br>
            <a:r>
              <a:rPr lang="en-US" b="1" i="1">
                <a:solidFill>
                  <a:srgbClr val="FFFF00"/>
                </a:solidFill>
                <a:latin typeface="Arial" charset="0"/>
              </a:rPr>
              <a:t>Reposition</a:t>
            </a:r>
          </a:p>
          <a:p>
            <a:pPr algn="ctr" defTabSz="1333500"/>
            <a:r>
              <a:rPr lang="en-US" b="1" i="1">
                <a:solidFill>
                  <a:srgbClr val="FFFF00"/>
                </a:solidFill>
                <a:latin typeface="Arial" charset="0"/>
              </a:rPr>
              <a:t>Asset</a:t>
            </a:r>
          </a:p>
        </p:txBody>
      </p:sp>
      <p:sp>
        <p:nvSpPr>
          <p:cNvPr id="1819668" name="Rectangle 20"/>
          <p:cNvSpPr>
            <a:spLocks noChangeArrowheads="1"/>
          </p:cNvSpPr>
          <p:nvPr/>
        </p:nvSpPr>
        <p:spPr bwMode="auto">
          <a:xfrm>
            <a:off x="4600575" y="2693987"/>
            <a:ext cx="2205038" cy="841375"/>
          </a:xfrm>
          <a:prstGeom prst="rect">
            <a:avLst/>
          </a:prstGeom>
          <a:noFill/>
          <a:ln w="9525">
            <a:noFill/>
            <a:miter lim="800000"/>
            <a:headEnd/>
            <a:tailEnd/>
          </a:ln>
          <a:effectLst/>
        </p:spPr>
        <p:txBody>
          <a:bodyPr wrap="none" lIns="111258" tIns="54845" rIns="111258" bIns="54845">
            <a:prstTxWarp prst="textNoShape">
              <a:avLst/>
            </a:prstTxWarp>
            <a:spAutoFit/>
          </a:bodyPr>
          <a:lstStyle/>
          <a:p>
            <a:pPr algn="ctr" defTabSz="1333500"/>
            <a:r>
              <a:rPr lang="en-US" b="1" i="1">
                <a:solidFill>
                  <a:srgbClr val="FFFF00"/>
                </a:solidFill>
                <a:latin typeface="Arial" charset="0"/>
              </a:rPr>
              <a:t>Maintain/</a:t>
            </a:r>
            <a:br>
              <a:rPr lang="en-US" b="1" i="1">
                <a:solidFill>
                  <a:srgbClr val="FFFF00"/>
                </a:solidFill>
                <a:latin typeface="Arial" charset="0"/>
              </a:rPr>
            </a:br>
            <a:r>
              <a:rPr lang="en-US" b="1" i="1">
                <a:solidFill>
                  <a:srgbClr val="FFFF00"/>
                </a:solidFill>
                <a:latin typeface="Arial" charset="0"/>
              </a:rPr>
              <a:t>Evolve Asset </a:t>
            </a:r>
          </a:p>
        </p:txBody>
      </p:sp>
      <p:sp>
        <p:nvSpPr>
          <p:cNvPr id="1819669" name="Rectangle 21"/>
          <p:cNvSpPr>
            <a:spLocks noChangeArrowheads="1"/>
          </p:cNvSpPr>
          <p:nvPr/>
        </p:nvSpPr>
        <p:spPr bwMode="auto">
          <a:xfrm>
            <a:off x="2435225" y="4313237"/>
            <a:ext cx="1966913" cy="1206500"/>
          </a:xfrm>
          <a:prstGeom prst="rect">
            <a:avLst/>
          </a:prstGeom>
          <a:noFill/>
          <a:ln w="9525">
            <a:noFill/>
            <a:miter lim="800000"/>
            <a:headEnd/>
            <a:tailEnd/>
          </a:ln>
          <a:effectLst/>
        </p:spPr>
        <p:txBody>
          <a:bodyPr wrap="none" lIns="111258" tIns="54845" rIns="111258" bIns="54845">
            <a:prstTxWarp prst="textNoShape">
              <a:avLst/>
            </a:prstTxWarp>
            <a:spAutoFit/>
          </a:bodyPr>
          <a:lstStyle/>
          <a:p>
            <a:pPr algn="ctr" defTabSz="1333500"/>
            <a:r>
              <a:rPr lang="en-US" b="1" i="1">
                <a:solidFill>
                  <a:srgbClr val="FFFF00"/>
                </a:solidFill>
                <a:latin typeface="Arial" charset="0"/>
              </a:rPr>
              <a:t>Retire/</a:t>
            </a:r>
            <a:br>
              <a:rPr lang="en-US" b="1" i="1">
                <a:solidFill>
                  <a:srgbClr val="FFFF00"/>
                </a:solidFill>
                <a:latin typeface="Arial" charset="0"/>
              </a:rPr>
            </a:br>
            <a:r>
              <a:rPr lang="en-US" b="1" i="1">
                <a:solidFill>
                  <a:srgbClr val="FFFF00"/>
                </a:solidFill>
                <a:latin typeface="Arial" charset="0"/>
              </a:rPr>
              <a:t>Consolidate</a:t>
            </a:r>
          </a:p>
          <a:p>
            <a:pPr algn="ctr" defTabSz="1333500"/>
            <a:r>
              <a:rPr lang="en-US" b="1" i="1">
                <a:solidFill>
                  <a:srgbClr val="FFFF00"/>
                </a:solidFill>
                <a:latin typeface="Arial" charset="0"/>
              </a:rPr>
              <a:t>Asset</a:t>
            </a:r>
          </a:p>
        </p:txBody>
      </p:sp>
      <p:sp>
        <p:nvSpPr>
          <p:cNvPr id="1819670" name="Rectangle 22"/>
          <p:cNvSpPr>
            <a:spLocks noChangeArrowheads="1"/>
          </p:cNvSpPr>
          <p:nvPr/>
        </p:nvSpPr>
        <p:spPr bwMode="auto">
          <a:xfrm>
            <a:off x="4665663" y="4294187"/>
            <a:ext cx="2051050" cy="1206500"/>
          </a:xfrm>
          <a:prstGeom prst="rect">
            <a:avLst/>
          </a:prstGeom>
          <a:noFill/>
          <a:ln w="9525">
            <a:noFill/>
            <a:miter lim="800000"/>
            <a:headEnd/>
            <a:tailEnd/>
          </a:ln>
          <a:effectLst/>
        </p:spPr>
        <p:txBody>
          <a:bodyPr wrap="none" lIns="111258" tIns="54845" rIns="111258" bIns="54845">
            <a:prstTxWarp prst="textNoShape">
              <a:avLst/>
            </a:prstTxWarp>
            <a:spAutoFit/>
          </a:bodyPr>
          <a:lstStyle/>
          <a:p>
            <a:pPr algn="ctr" defTabSz="1333500"/>
            <a:r>
              <a:rPr lang="en-US" b="1" i="1">
                <a:solidFill>
                  <a:srgbClr val="FFFF00"/>
                </a:solidFill>
                <a:latin typeface="Arial" charset="0"/>
              </a:rPr>
              <a:t>Reengineer /</a:t>
            </a:r>
            <a:br>
              <a:rPr lang="en-US" b="1" i="1">
                <a:solidFill>
                  <a:srgbClr val="FFFF00"/>
                </a:solidFill>
                <a:latin typeface="Arial" charset="0"/>
              </a:rPr>
            </a:br>
            <a:r>
              <a:rPr lang="en-US" b="1" i="1">
                <a:solidFill>
                  <a:srgbClr val="FFFF00"/>
                </a:solidFill>
                <a:latin typeface="Arial" charset="0"/>
              </a:rPr>
              <a:t>Modernize </a:t>
            </a:r>
            <a:br>
              <a:rPr lang="en-US" b="1" i="1">
                <a:solidFill>
                  <a:srgbClr val="FFFF00"/>
                </a:solidFill>
                <a:latin typeface="Arial" charset="0"/>
              </a:rPr>
            </a:br>
            <a:r>
              <a:rPr lang="en-US" b="1" i="1">
                <a:solidFill>
                  <a:srgbClr val="FFFF00"/>
                </a:solidFill>
                <a:latin typeface="Arial" charset="0"/>
              </a:rPr>
              <a:t>Asset</a:t>
            </a:r>
          </a:p>
        </p:txBody>
      </p:sp>
      <p:sp>
        <p:nvSpPr>
          <p:cNvPr id="1819671" name="Line 23"/>
          <p:cNvSpPr>
            <a:spLocks noChangeShapeType="1"/>
          </p:cNvSpPr>
          <p:nvPr/>
        </p:nvSpPr>
        <p:spPr bwMode="auto">
          <a:xfrm>
            <a:off x="2043113" y="2303462"/>
            <a:ext cx="0" cy="3227388"/>
          </a:xfrm>
          <a:prstGeom prst="line">
            <a:avLst/>
          </a:prstGeom>
          <a:noFill/>
          <a:ln w="76200">
            <a:solidFill>
              <a:srgbClr val="000099"/>
            </a:solidFill>
            <a:round/>
            <a:headEnd type="stealth" w="med" len="med"/>
            <a:tailEnd type="stealth" w="med" len="med"/>
          </a:ln>
          <a:effectLst/>
        </p:spPr>
        <p:txBody>
          <a:bodyPr wrap="none" anchor="ctr">
            <a:prstTxWarp prst="textNoShape">
              <a:avLst/>
            </a:prstTxWarp>
          </a:bodyPr>
          <a:lstStyle/>
          <a:p>
            <a:endParaRPr lang="en-US"/>
          </a:p>
        </p:txBody>
      </p:sp>
      <p:sp>
        <p:nvSpPr>
          <p:cNvPr id="1819672" name="Line 24"/>
          <p:cNvSpPr>
            <a:spLocks noChangeShapeType="1"/>
          </p:cNvSpPr>
          <p:nvPr/>
        </p:nvSpPr>
        <p:spPr bwMode="auto">
          <a:xfrm>
            <a:off x="2833688" y="5981700"/>
            <a:ext cx="3282950" cy="1587"/>
          </a:xfrm>
          <a:prstGeom prst="line">
            <a:avLst/>
          </a:prstGeom>
          <a:noFill/>
          <a:ln w="76200">
            <a:solidFill>
              <a:srgbClr val="000099"/>
            </a:solidFill>
            <a:round/>
            <a:headEnd type="stealth" w="med" len="med"/>
            <a:tailEnd type="stealth" w="med" len="med"/>
          </a:ln>
          <a:effectLst/>
        </p:spPr>
        <p:txBody>
          <a:bodyPr wrap="none" anchor="ctr">
            <a:prstTxWarp prst="textNoShape">
              <a:avLst/>
            </a:prstTxWarp>
          </a:bodyPr>
          <a:lstStyle/>
          <a:p>
            <a:endParaRPr lang="en-US"/>
          </a:p>
        </p:txBody>
      </p:sp>
      <p:sp>
        <p:nvSpPr>
          <p:cNvPr id="1819673" name="Rectangle 25"/>
          <p:cNvSpPr>
            <a:spLocks noChangeArrowheads="1"/>
          </p:cNvSpPr>
          <p:nvPr/>
        </p:nvSpPr>
        <p:spPr bwMode="auto">
          <a:xfrm>
            <a:off x="2173288" y="5803900"/>
            <a:ext cx="699178" cy="387760"/>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1800" b="1">
                <a:solidFill>
                  <a:srgbClr val="CC0000"/>
                </a:solidFill>
                <a:effectLst>
                  <a:outerShdw blurRad="38100" dist="38100" dir="2700000" algn="tl">
                    <a:srgbClr val="DDDDDD"/>
                  </a:outerShdw>
                </a:effectLst>
                <a:latin typeface="Arial" charset="0"/>
              </a:rPr>
              <a:t>Low</a:t>
            </a:r>
          </a:p>
        </p:txBody>
      </p:sp>
      <p:sp>
        <p:nvSpPr>
          <p:cNvPr id="1819674" name="Rectangle 26"/>
          <p:cNvSpPr>
            <a:spLocks noChangeArrowheads="1"/>
          </p:cNvSpPr>
          <p:nvPr/>
        </p:nvSpPr>
        <p:spPr bwMode="auto">
          <a:xfrm>
            <a:off x="1620838" y="5502275"/>
            <a:ext cx="750486" cy="387760"/>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1800" b="1" dirty="0">
                <a:solidFill>
                  <a:srgbClr val="CC0000"/>
                </a:solidFill>
                <a:effectLst>
                  <a:outerShdw blurRad="38100" dist="38100" dir="2700000" algn="tl">
                    <a:srgbClr val="DDDDDD"/>
                  </a:outerShdw>
                </a:effectLst>
                <a:latin typeface="Arial" charset="0"/>
              </a:rPr>
              <a:t>Poor</a:t>
            </a:r>
          </a:p>
        </p:txBody>
      </p:sp>
      <p:sp>
        <p:nvSpPr>
          <p:cNvPr id="1819675" name="Rectangle 27"/>
          <p:cNvSpPr>
            <a:spLocks noGrp="1" noChangeArrowheads="1"/>
          </p:cNvSpPr>
          <p:nvPr>
            <p:ph type="title"/>
          </p:nvPr>
        </p:nvSpPr>
        <p:spPr/>
        <p:txBody>
          <a:bodyPr/>
          <a:lstStyle/>
          <a:p>
            <a:r>
              <a:rPr lang="en-US"/>
              <a:t>Software Portfolio </a:t>
            </a:r>
            <a:r>
              <a:rPr lang="en-US" u="sng"/>
              <a:t>Planning</a:t>
            </a:r>
            <a:endParaRPr lang="en-US"/>
          </a:p>
        </p:txBody>
      </p:sp>
      <p:sp>
        <p:nvSpPr>
          <p:cNvPr id="1819676" name="Rectangle 28"/>
          <p:cNvSpPr>
            <a:spLocks noChangeArrowheads="1"/>
          </p:cNvSpPr>
          <p:nvPr/>
        </p:nvSpPr>
        <p:spPr bwMode="auto">
          <a:xfrm>
            <a:off x="3048000" y="1841500"/>
            <a:ext cx="908050" cy="385762"/>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1800" b="1">
                <a:solidFill>
                  <a:srgbClr val="FFFF00"/>
                </a:solidFill>
                <a:latin typeface="Arial" charset="0"/>
              </a:rPr>
              <a:t>Year 2</a:t>
            </a:r>
          </a:p>
        </p:txBody>
      </p:sp>
      <p:sp>
        <p:nvSpPr>
          <p:cNvPr id="1819677" name="Rectangle 29"/>
          <p:cNvSpPr>
            <a:spLocks noChangeArrowheads="1"/>
          </p:cNvSpPr>
          <p:nvPr/>
        </p:nvSpPr>
        <p:spPr bwMode="auto">
          <a:xfrm>
            <a:off x="3568700" y="1524000"/>
            <a:ext cx="908050" cy="385762"/>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1800" b="1">
                <a:solidFill>
                  <a:srgbClr val="FFFF00"/>
                </a:solidFill>
                <a:latin typeface="Arial" charset="0"/>
              </a:rPr>
              <a:t>Year 3</a:t>
            </a:r>
          </a:p>
        </p:txBody>
      </p:sp>
      <p:graphicFrame>
        <p:nvGraphicFramePr>
          <p:cNvPr id="1819678" name="Object 30"/>
          <p:cNvGraphicFramePr>
            <a:graphicFrameLocks noChangeAspect="1"/>
          </p:cNvGraphicFramePr>
          <p:nvPr>
            <p:extLst>
              <p:ext uri="{D42A27DB-BD31-4B8C-83A1-F6EECF244321}">
                <p14:modId xmlns:p14="http://schemas.microsoft.com/office/powerpoint/2010/main" val="3582920807"/>
              </p:ext>
            </p:extLst>
          </p:nvPr>
        </p:nvGraphicFramePr>
        <p:xfrm>
          <a:off x="7562850" y="50800"/>
          <a:ext cx="1428750" cy="1473200"/>
        </p:xfrm>
        <a:graphic>
          <a:graphicData uri="http://schemas.openxmlformats.org/presentationml/2006/ole">
            <mc:AlternateContent xmlns:mc="http://schemas.openxmlformats.org/markup-compatibility/2006">
              <mc:Choice xmlns:v="urn:schemas-microsoft-com:vml" Requires="v">
                <p:oleObj spid="_x0000_s2079" name="Clip" r:id="rId4" imgW="6778440" imgH="6987600" progId="MS_ClipArt_Gallery.5">
                  <p:embed/>
                </p:oleObj>
              </mc:Choice>
              <mc:Fallback>
                <p:oleObj name="Clip" r:id="rId4" imgW="6778440" imgH="6987600" progId="MS_ClipArt_Gallery.5">
                  <p:embed/>
                  <p:pic>
                    <p:nvPicPr>
                      <p:cNvPr id="0" name=""/>
                      <p:cNvPicPr>
                        <a:picLocks noChangeAspect="1" noChangeArrowheads="1"/>
                      </p:cNvPicPr>
                      <p:nvPr/>
                    </p:nvPicPr>
                    <p:blipFill>
                      <a:blip r:embed="rId5">
                        <a:lum bright="-20000" contrast="-70000"/>
                        <a:extLst>
                          <a:ext uri="{28A0092B-C50C-407E-A947-70E740481C1C}">
                            <a14:useLocalDpi xmlns:a14="http://schemas.microsoft.com/office/drawing/2010/main" val="0"/>
                          </a:ext>
                        </a:extLst>
                      </a:blip>
                      <a:srcRect/>
                      <a:stretch>
                        <a:fillRect/>
                      </a:stretch>
                    </p:blipFill>
                    <p:spPr bwMode="hidden">
                      <a:xfrm>
                        <a:off x="7562850" y="50800"/>
                        <a:ext cx="1428750"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19679" name="Rectangle 31"/>
          <p:cNvSpPr>
            <a:spLocks noChangeArrowheads="1"/>
          </p:cNvSpPr>
          <p:nvPr/>
        </p:nvSpPr>
        <p:spPr bwMode="auto">
          <a:xfrm>
            <a:off x="4064000" y="1066800"/>
            <a:ext cx="1136650" cy="385762"/>
          </a:xfrm>
          <a:prstGeom prst="rect">
            <a:avLst/>
          </a:prstGeom>
          <a:noFill/>
          <a:ln w="9525">
            <a:noFill/>
            <a:miter lim="800000"/>
            <a:headEnd/>
            <a:tailEnd/>
          </a:ln>
          <a:effectLst/>
        </p:spPr>
        <p:txBody>
          <a:bodyPr wrap="none" lIns="111258" tIns="54845" rIns="111258" bIns="54845">
            <a:prstTxWarp prst="textNoShape">
              <a:avLst/>
            </a:prstTxWarp>
            <a:spAutoFit/>
          </a:bodyPr>
          <a:lstStyle/>
          <a:p>
            <a:pPr defTabSz="1333500"/>
            <a:r>
              <a:rPr lang="en-US" sz="1800" b="1">
                <a:latin typeface="Arial" charset="0"/>
              </a:rPr>
              <a:t>Year 4…</a:t>
            </a:r>
          </a:p>
        </p:txBody>
      </p:sp>
    </p:spTree>
    <p:extLst>
      <p:ext uri="{BB962C8B-B14F-4D97-AF65-F5344CB8AC3E}">
        <p14:creationId xmlns:p14="http://schemas.microsoft.com/office/powerpoint/2010/main" val="29615744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4929992" y="1066800"/>
            <a:ext cx="4214007" cy="3505200"/>
          </a:xfrm>
          <a:prstGeom prst="rect">
            <a:avLst/>
          </a:prstGeom>
        </p:spPr>
      </p:pic>
      <p:sp>
        <p:nvSpPr>
          <p:cNvPr id="1856536" name="Rectangle 24"/>
          <p:cNvSpPr>
            <a:spLocks noGrp="1" noChangeArrowheads="1"/>
          </p:cNvSpPr>
          <p:nvPr>
            <p:ph type="title"/>
          </p:nvPr>
        </p:nvSpPr>
        <p:spPr>
          <a:xfrm>
            <a:off x="381000" y="304800"/>
            <a:ext cx="8686800" cy="685800"/>
          </a:xfrm>
        </p:spPr>
        <p:txBody>
          <a:bodyPr/>
          <a:lstStyle/>
          <a:p>
            <a:r>
              <a:rPr lang="en-US" sz="2800" dirty="0" smtClean="0"/>
              <a:t>Group Exercise</a:t>
            </a:r>
            <a:r>
              <a:rPr lang="en-US" sz="2800" dirty="0"/>
              <a:t>: Let’s play you bet your job!</a:t>
            </a:r>
          </a:p>
        </p:txBody>
      </p:sp>
      <p:sp>
        <p:nvSpPr>
          <p:cNvPr id="1856538" name="Rectangle 26"/>
          <p:cNvSpPr>
            <a:spLocks noChangeArrowheads="1"/>
          </p:cNvSpPr>
          <p:nvPr/>
        </p:nvSpPr>
        <p:spPr bwMode="auto">
          <a:xfrm>
            <a:off x="76200" y="914400"/>
            <a:ext cx="8915400" cy="5486400"/>
          </a:xfrm>
          <a:prstGeom prst="rect">
            <a:avLst/>
          </a:prstGeom>
          <a:noFill/>
          <a:ln w="9525">
            <a:noFill/>
            <a:miter lim="800000"/>
            <a:headEnd/>
            <a:tailEnd/>
          </a:ln>
          <a:effectLst/>
        </p:spPr>
        <p:txBody>
          <a:bodyPr>
            <a:prstTxWarp prst="textNoShape">
              <a:avLst/>
            </a:prstTxWarp>
          </a:bodyPr>
          <a:lstStyle/>
          <a:p>
            <a:pPr marL="533400" indent="-533400">
              <a:spcBef>
                <a:spcPct val="20000"/>
              </a:spcBef>
              <a:buClr>
                <a:srgbClr val="CC0000"/>
              </a:buClr>
              <a:buSzPct val="70000"/>
              <a:buFont typeface="Wingdings" charset="2"/>
              <a:buNone/>
            </a:pPr>
            <a:r>
              <a:rPr lang="en-US" sz="2800" b="1" dirty="0">
                <a:latin typeface="Arial" charset="0"/>
              </a:rPr>
              <a:t>You have 3 Software Assets</a:t>
            </a:r>
          </a:p>
          <a:p>
            <a:pPr marL="338138" indent="-338138">
              <a:spcBef>
                <a:spcPct val="20000"/>
              </a:spcBef>
              <a:buClr>
                <a:srgbClr val="CC0000"/>
              </a:buClr>
              <a:buSzPct val="70000"/>
              <a:buFont typeface="Arial" charset="0"/>
              <a:buAutoNum type="arabicPeriod"/>
            </a:pPr>
            <a:r>
              <a:rPr lang="en-US" b="1" dirty="0">
                <a:latin typeface="Arial" charset="0"/>
              </a:rPr>
              <a:t>Old system with lots of</a:t>
            </a:r>
            <a:br>
              <a:rPr lang="en-US" b="1" dirty="0">
                <a:latin typeface="Arial" charset="0"/>
              </a:rPr>
            </a:br>
            <a:r>
              <a:rPr lang="en-US" b="1" dirty="0">
                <a:latin typeface="Arial" charset="0"/>
              </a:rPr>
              <a:t>quality and maintainability</a:t>
            </a:r>
            <a:br>
              <a:rPr lang="en-US" b="1" dirty="0">
                <a:latin typeface="Arial" charset="0"/>
              </a:rPr>
            </a:br>
            <a:r>
              <a:rPr lang="en-US" b="1" dirty="0">
                <a:latin typeface="Arial" charset="0"/>
              </a:rPr>
              <a:t>issues. Client is highly</a:t>
            </a:r>
            <a:br>
              <a:rPr lang="en-US" b="1" dirty="0">
                <a:latin typeface="Arial" charset="0"/>
              </a:rPr>
            </a:br>
            <a:r>
              <a:rPr lang="en-US" b="1" dirty="0">
                <a:latin typeface="Arial" charset="0"/>
              </a:rPr>
              <a:t>dependent on this </a:t>
            </a:r>
            <a:r>
              <a:rPr lang="en-US" b="1" dirty="0" smtClean="0">
                <a:latin typeface="Arial" charset="0"/>
              </a:rPr>
              <a:t>system</a:t>
            </a:r>
          </a:p>
          <a:p>
            <a:pPr marL="338138" indent="-338138">
              <a:spcBef>
                <a:spcPct val="20000"/>
              </a:spcBef>
              <a:buClr>
                <a:srgbClr val="CC0000"/>
              </a:buClr>
              <a:buSzPct val="70000"/>
              <a:buFont typeface="Arial" charset="0"/>
              <a:buAutoNum type="arabicPeriod"/>
            </a:pPr>
            <a:r>
              <a:rPr lang="en-US" b="1" dirty="0">
                <a:latin typeface="Arial" charset="0"/>
              </a:rPr>
              <a:t>3 year old system with</a:t>
            </a:r>
            <a:r>
              <a:rPr lang="en-US" b="1" dirty="0" smtClean="0">
                <a:latin typeface="Arial" charset="0"/>
              </a:rPr>
              <a:t> lots </a:t>
            </a:r>
            <a:r>
              <a:rPr lang="en-US" b="1" dirty="0">
                <a:latin typeface="Arial" charset="0"/>
              </a:rPr>
              <a:t>of</a:t>
            </a:r>
            <a:r>
              <a:rPr lang="en-US" b="1" dirty="0" smtClean="0">
                <a:latin typeface="Arial" charset="0"/>
              </a:rPr>
              <a:t> </a:t>
            </a:r>
            <a:br>
              <a:rPr lang="en-US" b="1" dirty="0" smtClean="0">
                <a:latin typeface="Arial" charset="0"/>
              </a:rPr>
            </a:br>
            <a:r>
              <a:rPr lang="en-US" b="1" dirty="0" smtClean="0">
                <a:latin typeface="Arial" charset="0"/>
              </a:rPr>
              <a:t>changes </a:t>
            </a:r>
            <a:r>
              <a:rPr lang="en-US" b="1" dirty="0">
                <a:latin typeface="Arial" charset="0"/>
              </a:rPr>
              <a:t>coming </a:t>
            </a:r>
            <a:r>
              <a:rPr lang="en-US" b="1" dirty="0" smtClean="0">
                <a:latin typeface="Arial" charset="0"/>
              </a:rPr>
              <a:t>in from </a:t>
            </a:r>
            <a:r>
              <a:rPr lang="en-US" b="1" dirty="0">
                <a:latin typeface="Arial" charset="0"/>
              </a:rPr>
              <a:t>an</a:t>
            </a:r>
            <a:r>
              <a:rPr lang="en-US" b="1" dirty="0" smtClean="0">
                <a:latin typeface="Arial" charset="0"/>
              </a:rPr>
              <a:t> </a:t>
            </a:r>
            <a:br>
              <a:rPr lang="en-US" b="1" dirty="0" smtClean="0">
                <a:latin typeface="Arial" charset="0"/>
              </a:rPr>
            </a:br>
            <a:r>
              <a:rPr lang="en-US" b="1" dirty="0" smtClean="0">
                <a:latin typeface="Arial" charset="0"/>
              </a:rPr>
              <a:t>important </a:t>
            </a:r>
            <a:r>
              <a:rPr lang="en-US" b="1" dirty="0">
                <a:latin typeface="Arial" charset="0"/>
              </a:rPr>
              <a:t>customer.</a:t>
            </a:r>
          </a:p>
          <a:p>
            <a:pPr marL="338138" indent="-338138">
              <a:spcBef>
                <a:spcPct val="20000"/>
              </a:spcBef>
              <a:buClr>
                <a:srgbClr val="CC0000"/>
              </a:buClr>
              <a:buSzPct val="70000"/>
              <a:buFont typeface="Arial" charset="0"/>
              <a:buAutoNum type="arabicPeriod"/>
            </a:pPr>
            <a:r>
              <a:rPr lang="en-US" b="1" dirty="0">
                <a:latin typeface="Arial" charset="0"/>
              </a:rPr>
              <a:t>New project to produce a key</a:t>
            </a:r>
            <a:br>
              <a:rPr lang="en-US" b="1" dirty="0">
                <a:latin typeface="Arial" charset="0"/>
              </a:rPr>
            </a:br>
            <a:r>
              <a:rPr lang="en-US" b="1" dirty="0">
                <a:latin typeface="Arial" charset="0"/>
              </a:rPr>
              <a:t>system for an emerging customer-</a:t>
            </a:r>
            <a:r>
              <a:rPr lang="en-US" b="1" dirty="0" smtClean="0">
                <a:latin typeface="Arial" charset="0"/>
              </a:rPr>
              <a:t>base</a:t>
            </a:r>
            <a:br>
              <a:rPr lang="en-US" b="1" dirty="0" smtClean="0">
                <a:latin typeface="Arial" charset="0"/>
              </a:rPr>
            </a:br>
            <a:endParaRPr lang="en-US" sz="1800" b="1" dirty="0" smtClean="0">
              <a:latin typeface="Arial" charset="0"/>
            </a:endParaRPr>
          </a:p>
          <a:p>
            <a:pPr>
              <a:spcBef>
                <a:spcPct val="20000"/>
              </a:spcBef>
              <a:buClr>
                <a:srgbClr val="CC0000"/>
              </a:buClr>
              <a:buSzPct val="70000"/>
              <a:buFont typeface="Wingdings" charset="2"/>
              <a:buNone/>
            </a:pPr>
            <a:r>
              <a:rPr lang="en-US" sz="2800" b="1" i="1" dirty="0" smtClean="0">
                <a:solidFill>
                  <a:srgbClr val="CC0000"/>
                </a:solidFill>
              </a:rPr>
              <a:t>P</a:t>
            </a:r>
            <a:r>
              <a:rPr lang="en-US" sz="2800" b="1" i="1" dirty="0" smtClean="0">
                <a:solidFill>
                  <a:srgbClr val="CC0000"/>
                </a:solidFill>
                <a:latin typeface="Arial" charset="0"/>
              </a:rPr>
              <a:t>lace </a:t>
            </a:r>
            <a:r>
              <a:rPr lang="en-US" sz="2800" b="1" i="1" dirty="0">
                <a:solidFill>
                  <a:srgbClr val="CC0000"/>
                </a:solidFill>
                <a:latin typeface="Arial" charset="0"/>
              </a:rPr>
              <a:t>each of these on the quadrant </a:t>
            </a:r>
            <a:r>
              <a:rPr lang="en-US" sz="2800" b="1" i="1" dirty="0" smtClean="0">
                <a:solidFill>
                  <a:srgbClr val="CC0000"/>
                </a:solidFill>
                <a:latin typeface="Arial" charset="0"/>
              </a:rPr>
              <a:t>chart.</a:t>
            </a:r>
          </a:p>
          <a:p>
            <a:pPr>
              <a:spcBef>
                <a:spcPct val="20000"/>
              </a:spcBef>
              <a:buClr>
                <a:srgbClr val="CC0000"/>
              </a:buClr>
              <a:buSzPct val="70000"/>
              <a:buFont typeface="Wingdings" charset="2"/>
              <a:buNone/>
            </a:pPr>
            <a:r>
              <a:rPr lang="en-US" sz="2800" b="1" i="1" dirty="0" smtClean="0">
                <a:solidFill>
                  <a:srgbClr val="CC0000"/>
                </a:solidFill>
                <a:latin typeface="Arial" charset="0"/>
              </a:rPr>
              <a:t>How can you quantifiably </a:t>
            </a:r>
            <a:r>
              <a:rPr lang="en-US" sz="2800" b="1" i="1" dirty="0">
                <a:solidFill>
                  <a:srgbClr val="CC0000"/>
                </a:solidFill>
                <a:latin typeface="Arial" charset="0"/>
              </a:rPr>
              <a:t>justifying your choices?</a:t>
            </a:r>
            <a:endParaRPr lang="en-US" sz="2800" b="1" dirty="0">
              <a:latin typeface="Arial" charset="0"/>
            </a:endParaRPr>
          </a:p>
        </p:txBody>
      </p:sp>
    </p:spTree>
    <p:extLst>
      <p:ext uri="{BB962C8B-B14F-4D97-AF65-F5344CB8AC3E}">
        <p14:creationId xmlns:p14="http://schemas.microsoft.com/office/powerpoint/2010/main" val="21940843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178" name="Rectangle 2"/>
          <p:cNvSpPr>
            <a:spLocks noGrp="1" noChangeArrowheads="1"/>
          </p:cNvSpPr>
          <p:nvPr>
            <p:ph type="title"/>
          </p:nvPr>
        </p:nvSpPr>
        <p:spPr/>
        <p:txBody>
          <a:bodyPr/>
          <a:lstStyle/>
          <a:p>
            <a:r>
              <a:rPr lang="en-US"/>
              <a:t>Project Prioritization Approaches</a:t>
            </a:r>
          </a:p>
        </p:txBody>
      </p:sp>
      <p:sp>
        <p:nvSpPr>
          <p:cNvPr id="1842179" name="Rectangle 3"/>
          <p:cNvSpPr>
            <a:spLocks noGrp="1" noChangeArrowheads="1"/>
          </p:cNvSpPr>
          <p:nvPr>
            <p:ph type="body" idx="1"/>
          </p:nvPr>
        </p:nvSpPr>
        <p:spPr>
          <a:xfrm>
            <a:off x="685800" y="1371600"/>
            <a:ext cx="7772400" cy="5029200"/>
          </a:xfrm>
        </p:spPr>
        <p:txBody>
          <a:bodyPr/>
          <a:lstStyle/>
          <a:p>
            <a:r>
              <a:rPr lang="en-US" dirty="0"/>
              <a:t>Non-Quantitative</a:t>
            </a:r>
          </a:p>
          <a:p>
            <a:pPr lvl="1"/>
            <a:r>
              <a:rPr lang="en-US" dirty="0"/>
              <a:t>Forced Ranking</a:t>
            </a:r>
          </a:p>
          <a:p>
            <a:pPr lvl="1"/>
            <a:r>
              <a:rPr lang="en-US" dirty="0"/>
              <a:t>Q-Sort</a:t>
            </a:r>
          </a:p>
          <a:p>
            <a:pPr lvl="1"/>
            <a:r>
              <a:rPr lang="en-US" dirty="0"/>
              <a:t>Must Do – Should Do - Postpone</a:t>
            </a:r>
          </a:p>
          <a:p>
            <a:endParaRPr lang="en-US" dirty="0"/>
          </a:p>
          <a:p>
            <a:r>
              <a:rPr lang="en-US" dirty="0"/>
              <a:t>Quantitative</a:t>
            </a:r>
          </a:p>
          <a:p>
            <a:pPr lvl="1"/>
            <a:r>
              <a:rPr lang="en-US" dirty="0"/>
              <a:t>Criteria Weighting</a:t>
            </a:r>
          </a:p>
          <a:p>
            <a:pPr lvl="1"/>
            <a:r>
              <a:rPr lang="en-US" dirty="0"/>
              <a:t>Paired Comparison</a:t>
            </a:r>
          </a:p>
          <a:p>
            <a:pPr lvl="1"/>
            <a:r>
              <a:rPr lang="en-US" dirty="0"/>
              <a:t>Risk/Benefit</a:t>
            </a:r>
          </a:p>
        </p:txBody>
      </p:sp>
      <p:grpSp>
        <p:nvGrpSpPr>
          <p:cNvPr id="2" name="Group 10"/>
          <p:cNvGrpSpPr>
            <a:grpSpLocks/>
          </p:cNvGrpSpPr>
          <p:nvPr/>
        </p:nvGrpSpPr>
        <p:grpSpPr bwMode="auto">
          <a:xfrm>
            <a:off x="6629400" y="1524000"/>
            <a:ext cx="2136775" cy="4011613"/>
            <a:chOff x="2206" y="1169"/>
            <a:chExt cx="1346" cy="2527"/>
          </a:xfrm>
        </p:grpSpPr>
        <p:sp>
          <p:nvSpPr>
            <p:cNvPr id="1842181" name="Text Box 7"/>
            <p:cNvSpPr txBox="1">
              <a:spLocks noChangeArrowheads="1"/>
            </p:cNvSpPr>
            <p:nvPr/>
          </p:nvSpPr>
          <p:spPr bwMode="auto">
            <a:xfrm>
              <a:off x="2206" y="1169"/>
              <a:ext cx="1346" cy="1231"/>
            </a:xfrm>
            <a:prstGeom prst="rect">
              <a:avLst/>
            </a:prstGeom>
            <a:solidFill>
              <a:srgbClr val="009900"/>
            </a:solidFill>
            <a:ln w="9525">
              <a:solidFill>
                <a:srgbClr val="009900"/>
              </a:solid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eaLnBrk="1" hangingPunct="1">
                <a:spcBef>
                  <a:spcPct val="40000"/>
                </a:spcBef>
                <a:buFont typeface="Wingdings" charset="2"/>
                <a:buNone/>
              </a:pPr>
              <a:endParaRPr lang="en-US" sz="3200" b="1">
                <a:solidFill>
                  <a:schemeClr val="bg1"/>
                </a:solidFill>
                <a:effectLst>
                  <a:outerShdw blurRad="38100" dist="38100" dir="2700000" algn="tl">
                    <a:srgbClr val="000000"/>
                  </a:outerShdw>
                </a:effectLst>
                <a:latin typeface="Bookman Old Style" charset="0"/>
                <a:ea typeface="Times New Roman" charset="0"/>
                <a:cs typeface="Times New Roman" charset="0"/>
              </a:endParaRPr>
            </a:p>
            <a:p>
              <a:pPr algn="ctr" eaLnBrk="1" hangingPunct="1">
                <a:spcBef>
                  <a:spcPct val="40000"/>
                </a:spcBef>
                <a:buFont typeface="Wingdings" charset="2"/>
                <a:buNone/>
              </a:pPr>
              <a:r>
                <a:rPr lang="en-US" sz="3200" b="1">
                  <a:solidFill>
                    <a:schemeClr val="bg1"/>
                  </a:solidFill>
                  <a:effectLst>
                    <a:outerShdw blurRad="38100" dist="38100" dir="2700000" algn="tl">
                      <a:srgbClr val="000000"/>
                    </a:outerShdw>
                  </a:effectLst>
                  <a:latin typeface="Bookman Old Style" charset="0"/>
                  <a:ea typeface="Times New Roman" charset="0"/>
                  <a:cs typeface="Times New Roman" charset="0"/>
                </a:rPr>
                <a:t>Growth</a:t>
              </a:r>
            </a:p>
            <a:p>
              <a:pPr algn="ctr" eaLnBrk="1" hangingPunct="1">
                <a:spcBef>
                  <a:spcPct val="40000"/>
                </a:spcBef>
                <a:buFont typeface="Wingdings" charset="2"/>
                <a:buNone/>
              </a:pPr>
              <a:endParaRPr lang="en-US" sz="3200" b="1">
                <a:solidFill>
                  <a:srgbClr val="000066"/>
                </a:solidFill>
                <a:effectLst>
                  <a:outerShdw blurRad="38100" dist="38100" dir="2700000" algn="tl">
                    <a:srgbClr val="000000"/>
                  </a:outerShdw>
                </a:effectLst>
                <a:latin typeface="Bookman Old Style" charset="0"/>
                <a:ea typeface="Times New Roman" charset="0"/>
                <a:cs typeface="Times New Roman" charset="0"/>
              </a:endParaRPr>
            </a:p>
          </p:txBody>
        </p:sp>
        <p:sp>
          <p:nvSpPr>
            <p:cNvPr id="1842182" name="Text Box 8"/>
            <p:cNvSpPr txBox="1">
              <a:spLocks noChangeArrowheads="1"/>
            </p:cNvSpPr>
            <p:nvPr/>
          </p:nvSpPr>
          <p:spPr bwMode="auto">
            <a:xfrm>
              <a:off x="2208" y="2465"/>
              <a:ext cx="1344" cy="1231"/>
            </a:xfrm>
            <a:prstGeom prst="rect">
              <a:avLst/>
            </a:prstGeom>
            <a:solidFill>
              <a:srgbClr val="FF3300"/>
            </a:solidFill>
            <a:ln w="9525">
              <a:solidFill>
                <a:srgbClr val="FF3300"/>
              </a:solid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eaLnBrk="1" hangingPunct="1">
                <a:spcBef>
                  <a:spcPct val="40000"/>
                </a:spcBef>
                <a:buFont typeface="Wingdings" charset="2"/>
                <a:buNone/>
              </a:pPr>
              <a:endParaRPr lang="en-US" sz="3200" b="1">
                <a:solidFill>
                  <a:schemeClr val="bg1"/>
                </a:solidFill>
                <a:effectLst>
                  <a:outerShdw blurRad="38100" dist="38100" dir="2700000" algn="tl">
                    <a:srgbClr val="000000"/>
                  </a:outerShdw>
                </a:effectLst>
                <a:latin typeface="Bookman Old Style" charset="0"/>
                <a:ea typeface="Times New Roman" charset="0"/>
                <a:cs typeface="Times New Roman" charset="0"/>
              </a:endParaRPr>
            </a:p>
            <a:p>
              <a:pPr algn="ctr" eaLnBrk="1" hangingPunct="1">
                <a:spcBef>
                  <a:spcPct val="40000"/>
                </a:spcBef>
                <a:buFont typeface="Wingdings" charset="2"/>
                <a:buNone/>
              </a:pPr>
              <a:r>
                <a:rPr lang="en-US" sz="3200" b="1">
                  <a:solidFill>
                    <a:schemeClr val="bg1"/>
                  </a:solidFill>
                  <a:effectLst>
                    <a:outerShdw blurRad="38100" dist="38100" dir="2700000" algn="tl">
                      <a:srgbClr val="000000"/>
                    </a:outerShdw>
                  </a:effectLst>
                  <a:latin typeface="Bookman Old Style" charset="0"/>
                  <a:ea typeface="Times New Roman" charset="0"/>
                  <a:cs typeface="Times New Roman" charset="0"/>
                </a:rPr>
                <a:t>Survival</a:t>
              </a:r>
              <a:endParaRPr lang="en-US" sz="3200" b="1">
                <a:solidFill>
                  <a:srgbClr val="FF3300"/>
                </a:solidFill>
                <a:effectLst>
                  <a:outerShdw blurRad="38100" dist="38100" dir="2700000" algn="tl">
                    <a:srgbClr val="000000"/>
                  </a:outerShdw>
                </a:effectLst>
                <a:latin typeface="Bookman Old Style" charset="0"/>
                <a:ea typeface="Times New Roman" charset="0"/>
                <a:cs typeface="Times New Roman" charset="0"/>
              </a:endParaRPr>
            </a:p>
            <a:p>
              <a:pPr algn="ctr" eaLnBrk="1" hangingPunct="1">
                <a:spcBef>
                  <a:spcPct val="40000"/>
                </a:spcBef>
                <a:buFont typeface="Wingdings" charset="2"/>
                <a:buNone/>
              </a:pPr>
              <a:endParaRPr lang="en-US" sz="3200" b="1">
                <a:solidFill>
                  <a:srgbClr val="FF3300"/>
                </a:solidFill>
                <a:effectLst>
                  <a:outerShdw blurRad="38100" dist="38100" dir="2700000" algn="tl">
                    <a:srgbClr val="000000"/>
                  </a:outerShdw>
                </a:effectLst>
                <a:latin typeface="Bookman Old Style" charset="0"/>
                <a:ea typeface="Times New Roman" charset="0"/>
                <a:cs typeface="Times New Roman" charset="0"/>
              </a:endParaRPr>
            </a:p>
          </p:txBody>
        </p:sp>
        <p:sp>
          <p:nvSpPr>
            <p:cNvPr id="1842183" name="Rectangle 9"/>
            <p:cNvSpPr>
              <a:spLocks noChangeArrowheads="1"/>
            </p:cNvSpPr>
            <p:nvPr/>
          </p:nvSpPr>
          <p:spPr bwMode="auto">
            <a:xfrm>
              <a:off x="2496" y="2246"/>
              <a:ext cx="768" cy="336"/>
            </a:xfrm>
            <a:prstGeom prst="rect">
              <a:avLst/>
            </a:prstGeom>
            <a:solidFill>
              <a:schemeClr val="bg1"/>
            </a:solidFill>
            <a:ln w="9525">
              <a:no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eaLnBrk="1" hangingPunct="1"/>
              <a:r>
                <a:rPr lang="en-US" b="1">
                  <a:effectLst>
                    <a:outerShdw blurRad="38100" dist="38100" dir="2700000" algn="tl">
                      <a:srgbClr val="DDDDDD"/>
                    </a:outerShdw>
                  </a:effectLst>
                  <a:latin typeface="Bookman Old Style" charset="0"/>
                </a:rPr>
                <a:t>OR</a:t>
              </a:r>
            </a:p>
          </p:txBody>
        </p:sp>
      </p:grpSp>
    </p:spTree>
    <p:extLst>
      <p:ext uri="{BB962C8B-B14F-4D97-AF65-F5344CB8AC3E}">
        <p14:creationId xmlns:p14="http://schemas.microsoft.com/office/powerpoint/2010/main" val="29638165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2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2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2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21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21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21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21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21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21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02" name="Rectangle 2"/>
          <p:cNvSpPr>
            <a:spLocks noGrp="1" noChangeArrowheads="1"/>
          </p:cNvSpPr>
          <p:nvPr>
            <p:ph type="title"/>
          </p:nvPr>
        </p:nvSpPr>
        <p:spPr>
          <a:xfrm>
            <a:off x="381000" y="228600"/>
            <a:ext cx="8229600" cy="685800"/>
          </a:xfrm>
        </p:spPr>
        <p:txBody>
          <a:bodyPr/>
          <a:lstStyle/>
          <a:p>
            <a:r>
              <a:rPr lang="en-US" dirty="0"/>
              <a:t>Forced Ranking</a:t>
            </a:r>
          </a:p>
        </p:txBody>
      </p:sp>
      <p:pic>
        <p:nvPicPr>
          <p:cNvPr id="1843206" name="Picture 1351" descr="Forced Ranking"/>
          <p:cNvPicPr>
            <a:picLocks noChangeAspect="1" noChangeArrowheads="1"/>
          </p:cNvPicPr>
          <p:nvPr/>
        </p:nvPicPr>
        <p:blipFill>
          <a:blip r:embed="rId3"/>
          <a:srcRect l="1253" t="1768" r="1253" b="1768"/>
          <a:stretch>
            <a:fillRect/>
          </a:stretch>
        </p:blipFill>
        <p:spPr bwMode="auto">
          <a:xfrm>
            <a:off x="777875" y="990600"/>
            <a:ext cx="7451725" cy="5216525"/>
          </a:xfrm>
          <a:prstGeom prst="rect">
            <a:avLst/>
          </a:prstGeom>
          <a:noFill/>
          <a:ln w="9525">
            <a:solidFill>
              <a:schemeClr val="bg2"/>
            </a:solidFill>
            <a:miter lim="800000"/>
            <a:headEnd/>
            <a:tailEnd/>
          </a:ln>
          <a:effectLst>
            <a:outerShdw blurRad="63500" dist="38099" dir="2700000" algn="ctr" rotWithShape="0">
              <a:srgbClr val="000000">
                <a:alpha val="74998"/>
              </a:srgbClr>
            </a:outerShdw>
          </a:effectLst>
        </p:spPr>
      </p:pic>
      <p:sp>
        <p:nvSpPr>
          <p:cNvPr id="1843207" name="Text Box 7"/>
          <p:cNvSpPr txBox="1">
            <a:spLocks noChangeArrowheads="1"/>
          </p:cNvSpPr>
          <p:nvPr/>
        </p:nvSpPr>
        <p:spPr bwMode="auto">
          <a:xfrm>
            <a:off x="2057400" y="6324600"/>
            <a:ext cx="5041338" cy="400110"/>
          </a:xfrm>
          <a:prstGeom prst="rect">
            <a:avLst/>
          </a:prstGeom>
          <a:noFill/>
          <a:ln w="9525">
            <a:noFill/>
            <a:miter lim="800000"/>
            <a:headEnd/>
            <a:tailEnd/>
          </a:ln>
          <a:effectLst/>
        </p:spPr>
        <p:txBody>
          <a:bodyPr wrap="none">
            <a:prstTxWarp prst="textNoShape">
              <a:avLst/>
            </a:prstTxWarp>
            <a:spAutoFit/>
          </a:bodyPr>
          <a:lstStyle/>
          <a:p>
            <a:r>
              <a:rPr lang="en-US" sz="2000" b="1" i="1" dirty="0">
                <a:solidFill>
                  <a:srgbClr val="000099"/>
                </a:solidFill>
                <a:latin typeface="Arial" charset="0"/>
              </a:rPr>
              <a:t>6 </a:t>
            </a:r>
            <a:r>
              <a:rPr lang="en-US" sz="2000" b="1" i="1" dirty="0" smtClean="0">
                <a:solidFill>
                  <a:srgbClr val="000099"/>
                </a:solidFill>
                <a:latin typeface="Arial" charset="0"/>
              </a:rPr>
              <a:t>(</a:t>
            </a:r>
            <a:r>
              <a:rPr lang="en-US" sz="2000" b="1" i="1" dirty="0" smtClean="0">
                <a:solidFill>
                  <a:srgbClr val="000099"/>
                </a:solidFill>
              </a:rPr>
              <a:t>A-F) </a:t>
            </a:r>
            <a:r>
              <a:rPr lang="en-US" sz="2000" b="1" i="1" dirty="0" smtClean="0">
                <a:solidFill>
                  <a:srgbClr val="000099"/>
                </a:solidFill>
                <a:latin typeface="Arial" charset="0"/>
              </a:rPr>
              <a:t>Team </a:t>
            </a:r>
            <a:r>
              <a:rPr lang="en-US" sz="2000" b="1" i="1" dirty="0">
                <a:solidFill>
                  <a:srgbClr val="000099"/>
                </a:solidFill>
                <a:latin typeface="Arial" charset="0"/>
              </a:rPr>
              <a:t>members rank 10 projects</a:t>
            </a:r>
          </a:p>
        </p:txBody>
      </p:sp>
    </p:spTree>
    <p:extLst>
      <p:ext uri="{BB962C8B-B14F-4D97-AF65-F5344CB8AC3E}">
        <p14:creationId xmlns:p14="http://schemas.microsoft.com/office/powerpoint/2010/main" val="25344557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26" name="Rectangle 2"/>
          <p:cNvSpPr>
            <a:spLocks noGrp="1" noChangeArrowheads="1"/>
          </p:cNvSpPr>
          <p:nvPr>
            <p:ph type="title"/>
          </p:nvPr>
        </p:nvSpPr>
        <p:spPr>
          <a:xfrm>
            <a:off x="381000" y="228600"/>
            <a:ext cx="8229600" cy="685800"/>
          </a:xfrm>
        </p:spPr>
        <p:txBody>
          <a:bodyPr/>
          <a:lstStyle/>
          <a:p>
            <a:r>
              <a:rPr lang="en-US" dirty="0"/>
              <a:t>Q-Sort</a:t>
            </a:r>
          </a:p>
        </p:txBody>
      </p:sp>
      <p:pic>
        <p:nvPicPr>
          <p:cNvPr id="1844227" name="Picture 8" descr="Q-Sort Method"/>
          <p:cNvPicPr>
            <a:picLocks noChangeAspect="1" noChangeArrowheads="1"/>
          </p:cNvPicPr>
          <p:nvPr/>
        </p:nvPicPr>
        <p:blipFill>
          <a:blip r:embed="rId3"/>
          <a:srcRect b="11972"/>
          <a:stretch>
            <a:fillRect/>
          </a:stretch>
        </p:blipFill>
        <p:spPr bwMode="auto">
          <a:xfrm>
            <a:off x="2133600" y="390549"/>
            <a:ext cx="6553200" cy="5934051"/>
          </a:xfrm>
          <a:prstGeom prst="rect">
            <a:avLst/>
          </a:prstGeom>
          <a:noFill/>
          <a:ln w="9525">
            <a:solidFill>
              <a:schemeClr val="bg2"/>
            </a:solidFill>
            <a:miter lim="800000"/>
            <a:headEnd/>
            <a:tailEnd/>
          </a:ln>
          <a:effectLst>
            <a:outerShdw blurRad="63500" dist="38099" dir="2700000" algn="ctr" rotWithShape="0">
              <a:srgbClr val="000000">
                <a:alpha val="74998"/>
              </a:srgbClr>
            </a:outerShdw>
          </a:effectLst>
        </p:spPr>
      </p:pic>
      <p:sp>
        <p:nvSpPr>
          <p:cNvPr id="1844231" name="Line 7"/>
          <p:cNvSpPr>
            <a:spLocks noChangeShapeType="1"/>
          </p:cNvSpPr>
          <p:nvPr/>
        </p:nvSpPr>
        <p:spPr bwMode="auto">
          <a:xfrm>
            <a:off x="5410200" y="5105400"/>
            <a:ext cx="0" cy="1219200"/>
          </a:xfrm>
          <a:prstGeom prst="line">
            <a:avLst/>
          </a:prstGeom>
          <a:noFill/>
          <a:ln w="76200">
            <a:solidFill>
              <a:schemeClr val="bg1"/>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3628843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5256" name="Picture 2"/>
          <p:cNvPicPr>
            <a:picLocks noChangeAspect="1" noChangeArrowheads="1"/>
          </p:cNvPicPr>
          <p:nvPr/>
        </p:nvPicPr>
        <p:blipFill>
          <a:blip r:embed="rId3"/>
          <a:srcRect/>
          <a:stretch>
            <a:fillRect/>
          </a:stretch>
        </p:blipFill>
        <p:spPr bwMode="auto">
          <a:xfrm>
            <a:off x="914400" y="906463"/>
            <a:ext cx="7235825" cy="5418137"/>
          </a:xfrm>
          <a:prstGeom prst="rect">
            <a:avLst/>
          </a:prstGeom>
          <a:noFill/>
          <a:ln w="9525">
            <a:solidFill>
              <a:schemeClr val="bg2"/>
            </a:solidFill>
            <a:miter lim="800000"/>
            <a:headEnd/>
            <a:tailEnd/>
          </a:ln>
          <a:effectLst>
            <a:outerShdw blurRad="63500" dist="38099" dir="2700000" algn="ctr" rotWithShape="0">
              <a:srgbClr val="000000">
                <a:alpha val="74998"/>
              </a:srgbClr>
            </a:outerShdw>
          </a:effectLst>
        </p:spPr>
      </p:pic>
      <p:sp>
        <p:nvSpPr>
          <p:cNvPr id="1845250" name="Rectangle 2"/>
          <p:cNvSpPr>
            <a:spLocks noGrp="1" noChangeArrowheads="1"/>
          </p:cNvSpPr>
          <p:nvPr>
            <p:ph type="title"/>
          </p:nvPr>
        </p:nvSpPr>
        <p:spPr>
          <a:xfrm>
            <a:off x="304800" y="304800"/>
            <a:ext cx="8839200" cy="533400"/>
          </a:xfrm>
        </p:spPr>
        <p:txBody>
          <a:bodyPr/>
          <a:lstStyle/>
          <a:p>
            <a:r>
              <a:rPr lang="en-US" sz="2800" dirty="0"/>
              <a:t>Pragmatic: Must Do - Should Do - Postpone</a:t>
            </a:r>
          </a:p>
        </p:txBody>
      </p:sp>
      <p:pic>
        <p:nvPicPr>
          <p:cNvPr id="1845251" name="Picture 1034" descr="Must Do Should Do Postpone"/>
          <p:cNvPicPr>
            <a:picLocks noChangeAspect="1" noChangeArrowheads="1"/>
          </p:cNvPicPr>
          <p:nvPr/>
        </p:nvPicPr>
        <p:blipFill>
          <a:blip r:embed="rId4"/>
          <a:srcRect l="1727" t="8888" r="34532" b="8888"/>
          <a:stretch>
            <a:fillRect/>
          </a:stretch>
        </p:blipFill>
        <p:spPr bwMode="auto">
          <a:xfrm>
            <a:off x="4191000" y="1219200"/>
            <a:ext cx="3276600" cy="820738"/>
          </a:xfrm>
          <a:prstGeom prst="rect">
            <a:avLst/>
          </a:prstGeom>
          <a:noFill/>
          <a:ln w="9525">
            <a:solidFill>
              <a:schemeClr val="bg2"/>
            </a:solidFill>
            <a:miter lim="800000"/>
            <a:headEnd/>
            <a:tailEnd/>
          </a:ln>
          <a:effectLst>
            <a:outerShdw blurRad="63500" dist="38099" dir="2700000" algn="ctr" rotWithShape="0">
              <a:srgbClr val="000000">
                <a:alpha val="74998"/>
              </a:srgbClr>
            </a:outerShdw>
          </a:effectLst>
        </p:spPr>
      </p:pic>
      <p:pic>
        <p:nvPicPr>
          <p:cNvPr id="1845252" name="Picture 1039" descr="Forks in Road"/>
          <p:cNvPicPr>
            <a:picLocks noChangeAspect="1" noChangeArrowheads="1"/>
          </p:cNvPicPr>
          <p:nvPr/>
        </p:nvPicPr>
        <p:blipFill>
          <a:blip r:embed="rId5"/>
          <a:srcRect/>
          <a:stretch>
            <a:fillRect/>
          </a:stretch>
        </p:blipFill>
        <p:spPr bwMode="auto">
          <a:xfrm>
            <a:off x="952500" y="3810000"/>
            <a:ext cx="2019300" cy="2514600"/>
          </a:xfrm>
          <a:prstGeom prst="rect">
            <a:avLst/>
          </a:prstGeom>
          <a:noFill/>
          <a:ln w="9525">
            <a:noFill/>
            <a:miter lim="800000"/>
            <a:headEnd/>
            <a:tailEnd/>
          </a:ln>
        </p:spPr>
      </p:pic>
      <p:sp>
        <p:nvSpPr>
          <p:cNvPr id="1845257" name="Rectangle 9"/>
          <p:cNvSpPr>
            <a:spLocks noChangeArrowheads="1"/>
          </p:cNvSpPr>
          <p:nvPr/>
        </p:nvSpPr>
        <p:spPr bwMode="auto">
          <a:xfrm>
            <a:off x="3931661" y="6324600"/>
            <a:ext cx="4374139" cy="400110"/>
          </a:xfrm>
          <a:prstGeom prst="rect">
            <a:avLst/>
          </a:prstGeom>
          <a:noFill/>
          <a:ln w="9525">
            <a:noFill/>
            <a:miter lim="800000"/>
            <a:headEnd/>
            <a:tailEnd/>
          </a:ln>
          <a:effectLst/>
        </p:spPr>
        <p:txBody>
          <a:bodyPr wrap="none">
            <a:prstTxWarp prst="textNoShape">
              <a:avLst/>
            </a:prstTxWarp>
            <a:spAutoFit/>
          </a:bodyPr>
          <a:lstStyle/>
          <a:p>
            <a:r>
              <a:rPr lang="en-US" sz="2000" b="1" dirty="0">
                <a:solidFill>
                  <a:srgbClr val="000099"/>
                </a:solidFill>
                <a:latin typeface="Arial" charset="0"/>
              </a:rPr>
              <a:t>SELECT – Graham-</a:t>
            </a:r>
            <a:r>
              <a:rPr lang="en-US" sz="2000" b="1" dirty="0" err="1">
                <a:solidFill>
                  <a:srgbClr val="000099"/>
                </a:solidFill>
                <a:latin typeface="Arial" charset="0"/>
              </a:rPr>
              <a:t>Englund</a:t>
            </a:r>
            <a:r>
              <a:rPr lang="en-US" sz="2000" b="1" dirty="0">
                <a:solidFill>
                  <a:srgbClr val="000099"/>
                </a:solidFill>
                <a:latin typeface="Arial" charset="0"/>
              </a:rPr>
              <a:t> Model</a:t>
            </a:r>
          </a:p>
        </p:txBody>
      </p:sp>
    </p:spTree>
    <p:extLst>
      <p:ext uri="{BB962C8B-B14F-4D97-AF65-F5344CB8AC3E}">
        <p14:creationId xmlns:p14="http://schemas.microsoft.com/office/powerpoint/2010/main" val="8079186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274" name="Rectangle 2"/>
          <p:cNvSpPr>
            <a:spLocks noGrp="1" noChangeArrowheads="1"/>
          </p:cNvSpPr>
          <p:nvPr>
            <p:ph type="title"/>
          </p:nvPr>
        </p:nvSpPr>
        <p:spPr>
          <a:xfrm>
            <a:off x="381000" y="228600"/>
            <a:ext cx="8229600" cy="685800"/>
          </a:xfrm>
        </p:spPr>
        <p:txBody>
          <a:bodyPr/>
          <a:lstStyle/>
          <a:p>
            <a:r>
              <a:rPr lang="en-US" dirty="0">
                <a:solidFill>
                  <a:srgbClr val="0000FF"/>
                </a:solidFill>
              </a:rPr>
              <a:t>Scoring Model</a:t>
            </a:r>
            <a:r>
              <a:rPr lang="en-US" dirty="0"/>
              <a:t>: Criteria Weighting</a:t>
            </a:r>
          </a:p>
        </p:txBody>
      </p:sp>
      <p:pic>
        <p:nvPicPr>
          <p:cNvPr id="1846276" name="Picture 8" descr="Weighted Criteria Model"/>
          <p:cNvPicPr>
            <a:picLocks noChangeAspect="1" noChangeArrowheads="1"/>
          </p:cNvPicPr>
          <p:nvPr/>
        </p:nvPicPr>
        <p:blipFill>
          <a:blip r:embed="rId3"/>
          <a:srcRect l="1437" t="1823" r="1437" b="1823"/>
          <a:stretch>
            <a:fillRect/>
          </a:stretch>
        </p:blipFill>
        <p:spPr bwMode="auto">
          <a:xfrm>
            <a:off x="1066800" y="838200"/>
            <a:ext cx="6956425" cy="5440363"/>
          </a:xfrm>
          <a:prstGeom prst="rect">
            <a:avLst/>
          </a:prstGeom>
          <a:noFill/>
          <a:ln w="9525">
            <a:solidFill>
              <a:schemeClr val="bg2"/>
            </a:solidFill>
            <a:miter lim="800000"/>
            <a:headEnd/>
            <a:tailEnd/>
          </a:ln>
          <a:effectLst>
            <a:outerShdw blurRad="63500" dist="38099" dir="2700000" algn="ctr" rotWithShape="0">
              <a:srgbClr val="000000">
                <a:alpha val="74998"/>
              </a:srgbClr>
            </a:outerShdw>
          </a:effectLst>
        </p:spPr>
      </p:pic>
      <p:pic>
        <p:nvPicPr>
          <p:cNvPr id="1846280" name="Picture 1032" descr="Weighted Criteria Model Scores"/>
          <p:cNvPicPr>
            <a:picLocks noChangeAspect="1" noChangeArrowheads="1"/>
          </p:cNvPicPr>
          <p:nvPr/>
        </p:nvPicPr>
        <p:blipFill>
          <a:blip r:embed="rId4"/>
          <a:srcRect l="10020" t="20499" r="11452" b="20499"/>
          <a:stretch>
            <a:fillRect/>
          </a:stretch>
        </p:blipFill>
        <p:spPr bwMode="auto">
          <a:xfrm>
            <a:off x="2667000" y="4953000"/>
            <a:ext cx="4422775" cy="1852613"/>
          </a:xfrm>
          <a:prstGeom prst="rect">
            <a:avLst/>
          </a:prstGeom>
          <a:noFill/>
          <a:ln w="9525">
            <a:solidFill>
              <a:schemeClr val="bg2"/>
            </a:solidFill>
            <a:miter lim="800000"/>
            <a:headEnd/>
            <a:tailEnd/>
          </a:ln>
          <a:effectLst>
            <a:outerShdw blurRad="63500" dist="38099" dir="2700000" algn="ctr" rotWithShape="0">
              <a:srgbClr val="000000">
                <a:alpha val="74998"/>
              </a:srgbClr>
            </a:outerShdw>
          </a:effectLst>
        </p:spPr>
      </p:pic>
      <p:sp>
        <p:nvSpPr>
          <p:cNvPr id="1846281" name="Oval 9"/>
          <p:cNvSpPr>
            <a:spLocks noChangeArrowheads="1"/>
          </p:cNvSpPr>
          <p:nvPr/>
        </p:nvSpPr>
        <p:spPr bwMode="auto">
          <a:xfrm>
            <a:off x="6181725" y="5588000"/>
            <a:ext cx="828675" cy="203200"/>
          </a:xfrm>
          <a:prstGeom prst="ellipse">
            <a:avLst/>
          </a:prstGeom>
          <a:noFill/>
          <a:ln w="19050">
            <a:solidFill>
              <a:srgbClr val="CC0000"/>
            </a:solidFill>
            <a:round/>
            <a:headEnd/>
            <a:tailEnd/>
          </a:ln>
          <a:effectLst/>
        </p:spPr>
        <p:txBody>
          <a:bodyPr wrap="none" anchor="ctr">
            <a:prstTxWarp prst="textNoShape">
              <a:avLst/>
            </a:prstTxWarp>
          </a:bodyPr>
          <a:lstStyle/>
          <a:p>
            <a:endParaRPr lang="en-US"/>
          </a:p>
        </p:txBody>
      </p:sp>
      <p:sp>
        <p:nvSpPr>
          <p:cNvPr id="1846282" name="Oval 10"/>
          <p:cNvSpPr>
            <a:spLocks noChangeArrowheads="1"/>
          </p:cNvSpPr>
          <p:nvPr/>
        </p:nvSpPr>
        <p:spPr bwMode="auto">
          <a:xfrm>
            <a:off x="7162800" y="5943600"/>
            <a:ext cx="914400" cy="304800"/>
          </a:xfrm>
          <a:prstGeom prst="ellipse">
            <a:avLst/>
          </a:prstGeom>
          <a:noFill/>
          <a:ln w="19050">
            <a:solidFill>
              <a:srgbClr val="CC0000"/>
            </a:solidFill>
            <a:round/>
            <a:headEnd/>
            <a:tailEnd/>
          </a:ln>
          <a:effectLst/>
        </p:spPr>
        <p:txBody>
          <a:bodyPr wrap="none" anchor="ctr">
            <a:prstTxWarp prst="textNoShape">
              <a:avLst/>
            </a:prstTxWarp>
          </a:bodyPr>
          <a:lstStyle/>
          <a:p>
            <a:endParaRPr lang="en-US"/>
          </a:p>
        </p:txBody>
      </p:sp>
      <p:sp>
        <p:nvSpPr>
          <p:cNvPr id="1846283" name="Text Box 11"/>
          <p:cNvSpPr txBox="1">
            <a:spLocks noChangeArrowheads="1"/>
          </p:cNvSpPr>
          <p:nvPr/>
        </p:nvSpPr>
        <p:spPr bwMode="auto">
          <a:xfrm>
            <a:off x="1203325" y="1119188"/>
            <a:ext cx="1732089" cy="461665"/>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CC0000"/>
                </a:solidFill>
              </a:rPr>
              <a:t>Project #7</a:t>
            </a:r>
          </a:p>
        </p:txBody>
      </p:sp>
      <p:sp>
        <p:nvSpPr>
          <p:cNvPr id="8" name="Oval 9"/>
          <p:cNvSpPr>
            <a:spLocks noChangeArrowheads="1"/>
          </p:cNvSpPr>
          <p:nvPr/>
        </p:nvSpPr>
        <p:spPr bwMode="auto">
          <a:xfrm>
            <a:off x="5114925" y="5588000"/>
            <a:ext cx="828675" cy="203200"/>
          </a:xfrm>
          <a:prstGeom prst="ellipse">
            <a:avLst/>
          </a:prstGeom>
          <a:noFill/>
          <a:ln w="19050">
            <a:solidFill>
              <a:srgbClr val="CC0000"/>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6124974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381000"/>
            <a:ext cx="9144000" cy="533400"/>
          </a:xfrm>
        </p:spPr>
        <p:txBody>
          <a:bodyPr/>
          <a:lstStyle/>
          <a:p>
            <a:pPr algn="ctr"/>
            <a:r>
              <a:rPr lang="en-US" sz="3200" dirty="0" smtClean="0"/>
              <a:t>Course Learning Outcome: Progress</a:t>
            </a:r>
            <a:endParaRPr lang="en-US" sz="3200" dirty="0"/>
          </a:p>
        </p:txBody>
      </p:sp>
      <p:sp>
        <p:nvSpPr>
          <p:cNvPr id="434179" name="Rectangle 3"/>
          <p:cNvSpPr>
            <a:spLocks noGrp="1" noChangeArrowheads="1"/>
          </p:cNvSpPr>
          <p:nvPr>
            <p:ph type="body" sz="half" idx="1"/>
          </p:nvPr>
        </p:nvSpPr>
        <p:spPr>
          <a:xfrm>
            <a:off x="762000" y="1828800"/>
            <a:ext cx="4191000" cy="2438400"/>
          </a:xfrm>
        </p:spPr>
        <p:txBody>
          <a:bodyPr/>
          <a:lstStyle/>
          <a:p>
            <a:pPr marL="0" indent="0">
              <a:lnSpc>
                <a:spcPct val="90000"/>
              </a:lnSpc>
              <a:buNone/>
            </a:pPr>
            <a:r>
              <a:rPr lang="en-US" sz="3200" i="1" dirty="0" smtClean="0">
                <a:solidFill>
                  <a:srgbClr val="0000FF"/>
                </a:solidFill>
              </a:rPr>
              <a:t>Explain program and portfolio concepts as they pertain to managing aggregates of software projects and assets.</a:t>
            </a:r>
            <a:endParaRPr lang="en-US" sz="3200" i="1" dirty="0">
              <a:solidFill>
                <a:srgbClr val="0000FF"/>
              </a:solidFill>
            </a:endParaRPr>
          </a:p>
        </p:txBody>
      </p:sp>
      <p:pic>
        <p:nvPicPr>
          <p:cNvPr id="3" name="Picture 2"/>
          <p:cNvPicPr>
            <a:picLocks noChangeAspect="1"/>
          </p:cNvPicPr>
          <p:nvPr/>
        </p:nvPicPr>
        <p:blipFill>
          <a:blip r:embed="rId3"/>
          <a:stretch>
            <a:fillRect/>
          </a:stretch>
        </p:blipFill>
        <p:spPr>
          <a:xfrm>
            <a:off x="5029200" y="2667000"/>
            <a:ext cx="3944569" cy="36322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3431618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298" name="Rectangle 2"/>
          <p:cNvSpPr>
            <a:spLocks noGrp="1" noChangeArrowheads="1"/>
          </p:cNvSpPr>
          <p:nvPr>
            <p:ph type="title"/>
          </p:nvPr>
        </p:nvSpPr>
        <p:spPr/>
        <p:txBody>
          <a:bodyPr/>
          <a:lstStyle/>
          <a:p>
            <a:r>
              <a:rPr lang="en-US" dirty="0">
                <a:solidFill>
                  <a:srgbClr val="0000FF"/>
                </a:solidFill>
              </a:rPr>
              <a:t>Scoring Model</a:t>
            </a:r>
            <a:r>
              <a:rPr lang="en-US" dirty="0"/>
              <a:t>: Paired Comparisons</a:t>
            </a:r>
          </a:p>
        </p:txBody>
      </p:sp>
      <p:pic>
        <p:nvPicPr>
          <p:cNvPr id="1847302" name="Picture 1035" descr="Paired Comparisons"/>
          <p:cNvPicPr>
            <a:picLocks noChangeAspect="1" noChangeArrowheads="1"/>
          </p:cNvPicPr>
          <p:nvPr/>
        </p:nvPicPr>
        <p:blipFill>
          <a:blip r:embed="rId3"/>
          <a:srcRect/>
          <a:stretch>
            <a:fillRect/>
          </a:stretch>
        </p:blipFill>
        <p:spPr bwMode="auto">
          <a:xfrm>
            <a:off x="838200" y="1277937"/>
            <a:ext cx="7391400" cy="4970463"/>
          </a:xfrm>
          <a:prstGeom prst="rect">
            <a:avLst/>
          </a:prstGeom>
          <a:noFill/>
          <a:ln w="9525">
            <a:solidFill>
              <a:schemeClr val="bg2"/>
            </a:solid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16337796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322" name="Rectangle 2"/>
          <p:cNvSpPr>
            <a:spLocks noGrp="1" noChangeArrowheads="1"/>
          </p:cNvSpPr>
          <p:nvPr>
            <p:ph type="title"/>
          </p:nvPr>
        </p:nvSpPr>
        <p:spPr>
          <a:xfrm>
            <a:off x="152400" y="609600"/>
            <a:ext cx="8001000" cy="685800"/>
          </a:xfrm>
        </p:spPr>
        <p:txBody>
          <a:bodyPr/>
          <a:lstStyle/>
          <a:p>
            <a:r>
              <a:rPr lang="en-US" dirty="0">
                <a:solidFill>
                  <a:srgbClr val="0000FF"/>
                </a:solidFill>
              </a:rPr>
              <a:t>Scoring Model</a:t>
            </a:r>
            <a:r>
              <a:rPr lang="en-US" dirty="0"/>
              <a:t>:</a:t>
            </a:r>
            <a:r>
              <a:rPr lang="en-US" dirty="0" smtClean="0"/>
              <a:t> </a:t>
            </a:r>
            <a:br>
              <a:rPr lang="en-US" dirty="0" smtClean="0"/>
            </a:br>
            <a:r>
              <a:rPr lang="en-US" dirty="0" smtClean="0"/>
              <a:t>Risk</a:t>
            </a:r>
            <a:r>
              <a:rPr lang="en-US" dirty="0"/>
              <a:t>/Benefit</a:t>
            </a:r>
          </a:p>
        </p:txBody>
      </p:sp>
      <p:pic>
        <p:nvPicPr>
          <p:cNvPr id="1848324" name="Picture 1033" descr="Risk Analysis Grid"/>
          <p:cNvPicPr>
            <a:picLocks noChangeAspect="1" noChangeArrowheads="1"/>
          </p:cNvPicPr>
          <p:nvPr/>
        </p:nvPicPr>
        <p:blipFill>
          <a:blip r:embed="rId3"/>
          <a:srcRect/>
          <a:stretch>
            <a:fillRect/>
          </a:stretch>
        </p:blipFill>
        <p:spPr bwMode="auto">
          <a:xfrm>
            <a:off x="3651250" y="609600"/>
            <a:ext cx="5340350" cy="5916613"/>
          </a:xfrm>
          <a:prstGeom prst="rect">
            <a:avLst/>
          </a:prstGeom>
          <a:noFill/>
          <a:ln w="9525">
            <a:solidFill>
              <a:schemeClr val="bg2"/>
            </a:solidFill>
            <a:miter lim="800000"/>
            <a:headEnd/>
            <a:tailEnd/>
          </a:ln>
          <a:effectLst>
            <a:outerShdw blurRad="63500" dist="38099" dir="2700000" algn="ctr" rotWithShape="0">
              <a:srgbClr val="000000">
                <a:alpha val="74998"/>
              </a:srgbClr>
            </a:outerShdw>
          </a:effectLst>
        </p:spPr>
      </p:pic>
      <p:sp>
        <p:nvSpPr>
          <p:cNvPr id="1848325" name="Rectangle 1034"/>
          <p:cNvSpPr>
            <a:spLocks noChangeArrowheads="1"/>
          </p:cNvSpPr>
          <p:nvPr/>
        </p:nvSpPr>
        <p:spPr bwMode="auto">
          <a:xfrm>
            <a:off x="765175" y="2974975"/>
            <a:ext cx="381000" cy="304800"/>
          </a:xfrm>
          <a:prstGeom prst="rect">
            <a:avLst/>
          </a:prstGeom>
          <a:solidFill>
            <a:srgbClr val="00CC00"/>
          </a:solidFill>
          <a:ln w="9525">
            <a:solidFill>
              <a:srgbClr val="00CC00"/>
            </a:solidFill>
            <a:miter lim="800000"/>
            <a:headEnd/>
            <a:tailEnd/>
          </a:ln>
        </p:spPr>
        <p:txBody>
          <a:bodyPr wrap="none" anchor="ctr">
            <a:prstTxWarp prst="textNoShape">
              <a:avLst/>
            </a:prstTxWarp>
          </a:bodyPr>
          <a:lstStyle/>
          <a:p>
            <a:pPr algn="ctr" eaLnBrk="1" hangingPunct="1"/>
            <a:endParaRPr lang="en-US">
              <a:solidFill>
                <a:srgbClr val="CC3300"/>
              </a:solidFill>
            </a:endParaRPr>
          </a:p>
        </p:txBody>
      </p:sp>
      <p:sp>
        <p:nvSpPr>
          <p:cNvPr id="1848326" name="Rectangle 1035"/>
          <p:cNvSpPr>
            <a:spLocks noChangeArrowheads="1"/>
          </p:cNvSpPr>
          <p:nvPr/>
        </p:nvSpPr>
        <p:spPr bwMode="auto">
          <a:xfrm>
            <a:off x="765175" y="3416300"/>
            <a:ext cx="381000" cy="304800"/>
          </a:xfrm>
          <a:prstGeom prst="rect">
            <a:avLst/>
          </a:prstGeom>
          <a:solidFill>
            <a:srgbClr val="FFFF66"/>
          </a:solidFill>
          <a:ln w="9525">
            <a:solidFill>
              <a:srgbClr val="FFFF66"/>
            </a:solidFill>
            <a:miter lim="800000"/>
            <a:headEnd/>
            <a:tailEnd/>
          </a:ln>
        </p:spPr>
        <p:txBody>
          <a:bodyPr wrap="none" anchor="ctr">
            <a:prstTxWarp prst="textNoShape">
              <a:avLst/>
            </a:prstTxWarp>
          </a:bodyPr>
          <a:lstStyle/>
          <a:p>
            <a:pPr algn="ctr" eaLnBrk="1" hangingPunct="1"/>
            <a:endParaRPr lang="en-US">
              <a:solidFill>
                <a:srgbClr val="CC3300"/>
              </a:solidFill>
            </a:endParaRPr>
          </a:p>
        </p:txBody>
      </p:sp>
      <p:sp>
        <p:nvSpPr>
          <p:cNvPr id="1848327" name="Rectangle 1036"/>
          <p:cNvSpPr>
            <a:spLocks noChangeArrowheads="1"/>
          </p:cNvSpPr>
          <p:nvPr/>
        </p:nvSpPr>
        <p:spPr bwMode="auto">
          <a:xfrm>
            <a:off x="777875" y="3873500"/>
            <a:ext cx="381000" cy="304800"/>
          </a:xfrm>
          <a:prstGeom prst="rect">
            <a:avLst/>
          </a:prstGeom>
          <a:solidFill>
            <a:srgbClr val="CC3300"/>
          </a:solidFill>
          <a:ln w="9525">
            <a:solidFill>
              <a:srgbClr val="CC3300"/>
            </a:solidFill>
            <a:miter lim="800000"/>
            <a:headEnd/>
            <a:tailEnd/>
          </a:ln>
        </p:spPr>
        <p:txBody>
          <a:bodyPr wrap="none" anchor="ctr">
            <a:prstTxWarp prst="textNoShape">
              <a:avLst/>
            </a:prstTxWarp>
          </a:bodyPr>
          <a:lstStyle/>
          <a:p>
            <a:pPr algn="ctr" eaLnBrk="1" hangingPunct="1"/>
            <a:endParaRPr lang="en-US">
              <a:solidFill>
                <a:srgbClr val="CC3300"/>
              </a:solidFill>
            </a:endParaRPr>
          </a:p>
        </p:txBody>
      </p:sp>
      <p:sp>
        <p:nvSpPr>
          <p:cNvPr id="1848328" name="Text Box 1037"/>
          <p:cNvSpPr txBox="1">
            <a:spLocks noChangeArrowheads="1"/>
          </p:cNvSpPr>
          <p:nvPr/>
        </p:nvSpPr>
        <p:spPr bwMode="auto">
          <a:xfrm>
            <a:off x="1143000" y="2911475"/>
            <a:ext cx="990600" cy="45720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a:t>Fund</a:t>
            </a:r>
          </a:p>
        </p:txBody>
      </p:sp>
      <p:sp>
        <p:nvSpPr>
          <p:cNvPr id="1848329" name="Text Box 1038"/>
          <p:cNvSpPr txBox="1">
            <a:spLocks noChangeArrowheads="1"/>
          </p:cNvSpPr>
          <p:nvPr/>
        </p:nvSpPr>
        <p:spPr bwMode="auto">
          <a:xfrm>
            <a:off x="1143000" y="3352800"/>
            <a:ext cx="1600200" cy="457200"/>
          </a:xfrm>
          <a:prstGeom prst="rect">
            <a:avLst/>
          </a:prstGeom>
          <a:noFill/>
          <a:ln w="9525">
            <a:noFill/>
            <a:miter lim="800000"/>
            <a:headEnd/>
            <a:tailEnd/>
          </a:ln>
        </p:spPr>
        <p:txBody>
          <a:bodyPr wrap="square">
            <a:prstTxWarp prst="textNoShape">
              <a:avLst/>
            </a:prstTxWarp>
            <a:spAutoFit/>
          </a:bodyPr>
          <a:lstStyle/>
          <a:p>
            <a:pPr eaLnBrk="1" hangingPunct="1">
              <a:spcBef>
                <a:spcPct val="50000"/>
              </a:spcBef>
            </a:pPr>
            <a:r>
              <a:rPr lang="en-US" dirty="0" smtClean="0"/>
              <a:t>Consider</a:t>
            </a:r>
            <a:endParaRPr lang="en-US" dirty="0"/>
          </a:p>
        </p:txBody>
      </p:sp>
      <p:sp>
        <p:nvSpPr>
          <p:cNvPr id="1848330" name="Text Box 1039"/>
          <p:cNvSpPr txBox="1">
            <a:spLocks noChangeArrowheads="1"/>
          </p:cNvSpPr>
          <p:nvPr/>
        </p:nvSpPr>
        <p:spPr bwMode="auto">
          <a:xfrm>
            <a:off x="1143000" y="3810000"/>
            <a:ext cx="1600200" cy="45720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a:t>Don’t fund</a:t>
            </a:r>
          </a:p>
        </p:txBody>
      </p:sp>
    </p:spTree>
    <p:extLst>
      <p:ext uri="{BB962C8B-B14F-4D97-AF65-F5344CB8AC3E}">
        <p14:creationId xmlns:p14="http://schemas.microsoft.com/office/powerpoint/2010/main" val="496745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general lessons about this</a:t>
            </a:r>
            <a:endParaRPr lang="en-US" dirty="0"/>
          </a:p>
        </p:txBody>
      </p:sp>
      <p:sp>
        <p:nvSpPr>
          <p:cNvPr id="4" name="Content Placeholder 3"/>
          <p:cNvSpPr>
            <a:spLocks noGrp="1"/>
          </p:cNvSpPr>
          <p:nvPr>
            <p:ph idx="1"/>
          </p:nvPr>
        </p:nvSpPr>
        <p:spPr/>
        <p:txBody>
          <a:bodyPr/>
          <a:lstStyle/>
          <a:p>
            <a:r>
              <a:rPr lang="en-US" dirty="0" smtClean="0"/>
              <a:t>Not all the “old school” ways of handling programs and portfolios are bad.</a:t>
            </a:r>
          </a:p>
          <a:p>
            <a:r>
              <a:rPr lang="en-US" dirty="0" smtClean="0"/>
              <a:t>There may be some work to be done making things “lean” or “agile” at this higher level.</a:t>
            </a:r>
          </a:p>
          <a:p>
            <a:r>
              <a:rPr lang="en-US" dirty="0" smtClean="0"/>
              <a:t>Meantime, our Agile projects need to play ball with the different ways these managers perceive things.</a:t>
            </a:r>
          </a:p>
          <a:p>
            <a:r>
              <a:rPr lang="en-US" dirty="0" smtClean="0"/>
              <a:t>And, there may be differences we can’t get rid of – like the managers’ penchant for reducing everything to savings and profits!</a:t>
            </a:r>
            <a:endParaRPr lang="en-US" dirty="0"/>
          </a:p>
        </p:txBody>
      </p:sp>
    </p:spTree>
    <p:extLst>
      <p:ext uri="{BB962C8B-B14F-4D97-AF65-F5344CB8AC3E}">
        <p14:creationId xmlns:p14="http://schemas.microsoft.com/office/powerpoint/2010/main" val="8517364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Rectangle 2"/>
          <p:cNvSpPr>
            <a:spLocks noGrp="1" noChangeArrowheads="1"/>
          </p:cNvSpPr>
          <p:nvPr>
            <p:ph type="title"/>
          </p:nvPr>
        </p:nvSpPr>
        <p:spPr>
          <a:xfrm>
            <a:off x="381000" y="304800"/>
            <a:ext cx="8229600" cy="685800"/>
          </a:xfrm>
        </p:spPr>
        <p:txBody>
          <a:bodyPr/>
          <a:lstStyle/>
          <a:p>
            <a:r>
              <a:rPr lang="en-US" sz="2400" dirty="0"/>
              <a:t>Context for </a:t>
            </a:r>
            <a:r>
              <a:rPr lang="en-US" sz="2400" dirty="0" smtClean="0"/>
              <a:t>Classic </a:t>
            </a:r>
            <a:r>
              <a:rPr lang="en-US" sz="2400" i="1" dirty="0" smtClean="0"/>
              <a:t>Program</a:t>
            </a:r>
            <a:r>
              <a:rPr lang="en-US" sz="2400" dirty="0" smtClean="0"/>
              <a:t> Management – </a:t>
            </a:r>
            <a:endParaRPr lang="en-US" sz="2400" dirty="0"/>
          </a:p>
        </p:txBody>
      </p:sp>
      <p:sp>
        <p:nvSpPr>
          <p:cNvPr id="1715203" name="Rectangle 3"/>
          <p:cNvSpPr>
            <a:spLocks noChangeArrowheads="1"/>
          </p:cNvSpPr>
          <p:nvPr/>
        </p:nvSpPr>
        <p:spPr bwMode="auto">
          <a:xfrm>
            <a:off x="1035050" y="4027487"/>
            <a:ext cx="1316037" cy="811213"/>
          </a:xfrm>
          <a:prstGeom prst="rect">
            <a:avLst/>
          </a:prstGeom>
          <a:solidFill>
            <a:srgbClr val="CCFFCC"/>
          </a:solidFill>
          <a:ln w="12700">
            <a:solidFill>
              <a:schemeClr val="tx1"/>
            </a:solidFill>
            <a:prstDash val="dash"/>
            <a:miter lim="800000"/>
            <a:headEnd type="none" w="sm" len="sm"/>
            <a:tailEnd type="none" w="sm" len="sm"/>
          </a:ln>
          <a:effectLst/>
        </p:spPr>
        <p:txBody>
          <a:bodyPr wrap="none" anchor="ctr">
            <a:prstTxWarp prst="textNoShape">
              <a:avLst/>
            </a:prstTxWarp>
          </a:bodyPr>
          <a:lstStyle/>
          <a:p>
            <a:pPr algn="ctr">
              <a:spcBef>
                <a:spcPct val="20000"/>
              </a:spcBef>
            </a:pPr>
            <a:r>
              <a:rPr lang="en-US" sz="1800" dirty="0">
                <a:solidFill>
                  <a:srgbClr val="333399"/>
                </a:solidFill>
                <a:latin typeface="Arial" charset="0"/>
              </a:rPr>
              <a:t>Develop</a:t>
            </a:r>
          </a:p>
          <a:p>
            <a:pPr algn="ctr">
              <a:spcBef>
                <a:spcPct val="20000"/>
              </a:spcBef>
            </a:pPr>
            <a:r>
              <a:rPr lang="en-US" sz="1800" dirty="0" err="1" smtClean="0">
                <a:solidFill>
                  <a:srgbClr val="333399"/>
                </a:solidFill>
                <a:latin typeface="Arial" charset="0"/>
              </a:rPr>
              <a:t>PMs</a:t>
            </a:r>
            <a:endParaRPr lang="en-US" sz="1800" dirty="0">
              <a:solidFill>
                <a:srgbClr val="333399"/>
              </a:solidFill>
              <a:latin typeface="Arial" charset="0"/>
            </a:endParaRPr>
          </a:p>
        </p:txBody>
      </p:sp>
      <p:sp>
        <p:nvSpPr>
          <p:cNvPr id="1715204" name="Rectangle 4"/>
          <p:cNvSpPr>
            <a:spLocks noChangeArrowheads="1"/>
          </p:cNvSpPr>
          <p:nvPr/>
        </p:nvSpPr>
        <p:spPr bwMode="auto">
          <a:xfrm>
            <a:off x="1357312" y="2363787"/>
            <a:ext cx="2371725" cy="1069975"/>
          </a:xfrm>
          <a:prstGeom prst="rect">
            <a:avLst/>
          </a:prstGeom>
          <a:gradFill rotWithShape="0">
            <a:gsLst>
              <a:gs pos="0">
                <a:srgbClr val="006600"/>
              </a:gs>
              <a:gs pos="100000">
                <a:srgbClr val="006600">
                  <a:gamma/>
                  <a:shade val="36471"/>
                  <a:invGamma/>
                </a:srgbClr>
              </a:gs>
            </a:gsLst>
            <a:path path="shape">
              <a:fillToRect l="50000" t="50000" r="50000" b="50000"/>
            </a:path>
          </a:gradFill>
          <a:ln w="12700" cap="sq">
            <a:solidFill>
              <a:schemeClr val="tx1"/>
            </a:solidFill>
            <a:miter lim="800000"/>
            <a:headEnd type="none" w="sm" len="sm"/>
            <a:tailEnd type="none" w="sm" len="sm"/>
          </a:ln>
          <a:effectLst/>
        </p:spPr>
        <p:txBody>
          <a:bodyPr wrap="none" anchor="ctr">
            <a:prstTxWarp prst="textNoShape">
              <a:avLst/>
            </a:prstTxWarp>
          </a:bodyPr>
          <a:lstStyle/>
          <a:p>
            <a:pPr algn="ctr">
              <a:spcBef>
                <a:spcPct val="20000"/>
              </a:spcBef>
            </a:pPr>
            <a:r>
              <a:rPr lang="en-US" sz="2000" b="1">
                <a:solidFill>
                  <a:schemeClr val="bg1"/>
                </a:solidFill>
                <a:effectLst>
                  <a:outerShdw blurRad="38100" dist="38100" dir="2700000" algn="tl">
                    <a:srgbClr val="000000"/>
                  </a:outerShdw>
                </a:effectLst>
                <a:latin typeface="Arial" charset="0"/>
              </a:rPr>
              <a:t>Manage</a:t>
            </a:r>
            <a:br>
              <a:rPr lang="en-US" sz="2000" b="1">
                <a:solidFill>
                  <a:schemeClr val="bg1"/>
                </a:solidFill>
                <a:effectLst>
                  <a:outerShdw blurRad="38100" dist="38100" dir="2700000" algn="tl">
                    <a:srgbClr val="000000"/>
                  </a:outerShdw>
                </a:effectLst>
                <a:latin typeface="Arial" charset="0"/>
              </a:rPr>
            </a:br>
            <a:r>
              <a:rPr lang="en-US" sz="2000" b="1">
                <a:solidFill>
                  <a:schemeClr val="bg1"/>
                </a:solidFill>
                <a:effectLst>
                  <a:outerShdw blurRad="38100" dist="38100" dir="2700000" algn="tl">
                    <a:srgbClr val="000000"/>
                  </a:outerShdw>
                </a:effectLst>
                <a:latin typeface="Arial" charset="0"/>
              </a:rPr>
              <a:t>Program(s)</a:t>
            </a:r>
            <a:br>
              <a:rPr lang="en-US" sz="2000" b="1">
                <a:solidFill>
                  <a:schemeClr val="bg1"/>
                </a:solidFill>
                <a:effectLst>
                  <a:outerShdw blurRad="38100" dist="38100" dir="2700000" algn="tl">
                    <a:srgbClr val="000000"/>
                  </a:outerShdw>
                </a:effectLst>
                <a:latin typeface="Arial" charset="0"/>
              </a:rPr>
            </a:br>
            <a:r>
              <a:rPr lang="en-US" sz="1600" b="1">
                <a:solidFill>
                  <a:schemeClr val="bg1"/>
                </a:solidFill>
                <a:effectLst>
                  <a:outerShdw blurRad="38100" dist="38100" dir="2700000" algn="tl">
                    <a:srgbClr val="000000"/>
                  </a:outerShdw>
                </a:effectLst>
                <a:latin typeface="Arial" charset="0"/>
              </a:rPr>
              <a:t>(Portfolio of Projects)</a:t>
            </a:r>
            <a:endParaRPr lang="en-US" sz="2000" b="1">
              <a:solidFill>
                <a:schemeClr val="bg1"/>
              </a:solidFill>
              <a:effectLst>
                <a:outerShdw blurRad="38100" dist="38100" dir="2700000" algn="tl">
                  <a:srgbClr val="000000"/>
                </a:outerShdw>
              </a:effectLst>
              <a:latin typeface="Arial" charset="0"/>
            </a:endParaRPr>
          </a:p>
        </p:txBody>
      </p:sp>
      <p:sp>
        <p:nvSpPr>
          <p:cNvPr id="1715205" name="Rectangle 5"/>
          <p:cNvSpPr>
            <a:spLocks noChangeArrowheads="1"/>
          </p:cNvSpPr>
          <p:nvPr/>
        </p:nvSpPr>
        <p:spPr bwMode="auto">
          <a:xfrm>
            <a:off x="4629150" y="3740150"/>
            <a:ext cx="1535112" cy="1069975"/>
          </a:xfrm>
          <a:prstGeom prst="rect">
            <a:avLst/>
          </a:prstGeom>
          <a:gradFill rotWithShape="0">
            <a:gsLst>
              <a:gs pos="0">
                <a:srgbClr val="A50021"/>
              </a:gs>
              <a:gs pos="100000">
                <a:srgbClr val="A50021">
                  <a:gamma/>
                  <a:shade val="36471"/>
                  <a:invGamma/>
                </a:srgbClr>
              </a:gs>
            </a:gsLst>
            <a:path path="shape">
              <a:fillToRect l="50000" t="50000" r="50000" b="50000"/>
            </a:path>
          </a:gradFill>
          <a:ln w="12700" cap="sq">
            <a:solidFill>
              <a:schemeClr val="tx1"/>
            </a:solidFill>
            <a:miter lim="800000"/>
            <a:headEnd type="none" w="sm" len="sm"/>
            <a:tailEnd type="none" w="sm" len="sm"/>
          </a:ln>
          <a:effectLst/>
        </p:spPr>
        <p:txBody>
          <a:bodyPr wrap="none" anchor="ctr">
            <a:prstTxWarp prst="textNoShape">
              <a:avLst/>
            </a:prstTxWarp>
          </a:bodyPr>
          <a:lstStyle/>
          <a:p>
            <a:pPr algn="ctr">
              <a:spcBef>
                <a:spcPct val="20000"/>
              </a:spcBef>
            </a:pPr>
            <a:r>
              <a:rPr lang="en-US" sz="2000" b="1">
                <a:solidFill>
                  <a:schemeClr val="bg1"/>
                </a:solidFill>
                <a:effectLst>
                  <a:outerShdw blurRad="38100" dist="38100" dir="2700000" algn="tl">
                    <a:srgbClr val="000000"/>
                  </a:outerShdw>
                </a:effectLst>
                <a:latin typeface="Arial" charset="0"/>
              </a:rPr>
              <a:t>Manage</a:t>
            </a:r>
            <a:br>
              <a:rPr lang="en-US" sz="2000" b="1">
                <a:solidFill>
                  <a:schemeClr val="bg1"/>
                </a:solidFill>
                <a:effectLst>
                  <a:outerShdw blurRad="38100" dist="38100" dir="2700000" algn="tl">
                    <a:srgbClr val="000000"/>
                  </a:outerShdw>
                </a:effectLst>
                <a:latin typeface="Arial" charset="0"/>
              </a:rPr>
            </a:br>
            <a:r>
              <a:rPr lang="en-US" sz="2000" b="1">
                <a:solidFill>
                  <a:schemeClr val="bg1"/>
                </a:solidFill>
                <a:effectLst>
                  <a:outerShdw blurRad="38100" dist="38100" dir="2700000" algn="tl">
                    <a:srgbClr val="000000"/>
                  </a:outerShdw>
                </a:effectLst>
                <a:latin typeface="Arial" charset="0"/>
              </a:rPr>
              <a:t>Projects</a:t>
            </a:r>
          </a:p>
        </p:txBody>
      </p:sp>
      <p:sp>
        <p:nvSpPr>
          <p:cNvPr id="1715206" name="Rectangle 6"/>
          <p:cNvSpPr>
            <a:spLocks noChangeArrowheads="1"/>
          </p:cNvSpPr>
          <p:nvPr/>
        </p:nvSpPr>
        <p:spPr bwMode="auto">
          <a:xfrm>
            <a:off x="6999287" y="1550987"/>
            <a:ext cx="1431925" cy="1069975"/>
          </a:xfrm>
          <a:prstGeom prst="rect">
            <a:avLst/>
          </a:prstGeom>
          <a:solidFill>
            <a:srgbClr val="99CCFF"/>
          </a:solidFill>
          <a:ln w="12700" cap="sq">
            <a:solidFill>
              <a:schemeClr val="tx1"/>
            </a:solidFill>
            <a:miter lim="800000"/>
            <a:headEnd type="none" w="sm" len="sm"/>
            <a:tailEnd type="none" w="sm" len="sm"/>
          </a:ln>
          <a:effectLst/>
        </p:spPr>
        <p:txBody>
          <a:bodyPr wrap="none" anchor="ctr">
            <a:prstTxWarp prst="textNoShape">
              <a:avLst/>
            </a:prstTxWarp>
          </a:bodyPr>
          <a:lstStyle/>
          <a:p>
            <a:pPr algn="ctr">
              <a:spcBef>
                <a:spcPct val="20000"/>
              </a:spcBef>
            </a:pPr>
            <a:r>
              <a:rPr lang="en-US" sz="1800">
                <a:solidFill>
                  <a:srgbClr val="333399"/>
                </a:solidFill>
                <a:latin typeface="Arial" charset="0"/>
              </a:rPr>
              <a:t>Operate</a:t>
            </a:r>
            <a:br>
              <a:rPr lang="en-US" sz="1800">
                <a:solidFill>
                  <a:srgbClr val="333399"/>
                </a:solidFill>
                <a:latin typeface="Arial" charset="0"/>
              </a:rPr>
            </a:br>
            <a:r>
              <a:rPr lang="en-US" sz="1800">
                <a:solidFill>
                  <a:srgbClr val="333399"/>
                </a:solidFill>
                <a:latin typeface="Arial" charset="0"/>
              </a:rPr>
              <a:t>Business</a:t>
            </a:r>
          </a:p>
        </p:txBody>
      </p:sp>
      <p:cxnSp>
        <p:nvCxnSpPr>
          <p:cNvPr id="1715207" name="AutoShape 7"/>
          <p:cNvCxnSpPr>
            <a:cxnSpLocks noChangeShapeType="1"/>
            <a:stCxn id="1715204" idx="3"/>
            <a:endCxn id="1715205" idx="0"/>
          </p:cNvCxnSpPr>
          <p:nvPr/>
        </p:nvCxnSpPr>
        <p:spPr bwMode="auto">
          <a:xfrm>
            <a:off x="3729037" y="2898775"/>
            <a:ext cx="1668463" cy="841375"/>
          </a:xfrm>
          <a:prstGeom prst="bentConnector2">
            <a:avLst/>
          </a:prstGeom>
          <a:noFill/>
          <a:ln w="28575" cap="sq">
            <a:solidFill>
              <a:srgbClr val="339900"/>
            </a:solidFill>
            <a:miter lim="800000"/>
            <a:headEnd type="none" w="sm" len="sm"/>
            <a:tailEnd type="triangle" w="lg" len="lg"/>
          </a:ln>
          <a:effectLst/>
        </p:spPr>
      </p:cxnSp>
      <p:cxnSp>
        <p:nvCxnSpPr>
          <p:cNvPr id="1715208" name="AutoShape 8"/>
          <p:cNvCxnSpPr>
            <a:cxnSpLocks noChangeShapeType="1"/>
            <a:stCxn id="1715203" idx="3"/>
            <a:endCxn id="1715205" idx="2"/>
          </p:cNvCxnSpPr>
          <p:nvPr/>
        </p:nvCxnSpPr>
        <p:spPr bwMode="auto">
          <a:xfrm>
            <a:off x="2351087" y="4433887"/>
            <a:ext cx="3046413" cy="376238"/>
          </a:xfrm>
          <a:prstGeom prst="bentConnector4">
            <a:avLst>
              <a:gd name="adj1" fmla="val 6255"/>
              <a:gd name="adj2" fmla="val 257384"/>
            </a:avLst>
          </a:prstGeom>
          <a:noFill/>
          <a:ln w="28575" cap="sq">
            <a:solidFill>
              <a:schemeClr val="tx1"/>
            </a:solidFill>
            <a:miter lim="800000"/>
            <a:headEnd type="none" w="sm" len="sm"/>
            <a:tailEnd type="triangle" w="lg" len="lg"/>
          </a:ln>
          <a:effectLst/>
        </p:spPr>
      </p:cxnSp>
      <p:sp>
        <p:nvSpPr>
          <p:cNvPr id="1715209" name="Text Box 9"/>
          <p:cNvSpPr txBox="1">
            <a:spLocks noChangeArrowheads="1"/>
          </p:cNvSpPr>
          <p:nvPr/>
        </p:nvSpPr>
        <p:spPr bwMode="auto">
          <a:xfrm>
            <a:off x="5468937" y="4849812"/>
            <a:ext cx="1302034" cy="824841"/>
          </a:xfrm>
          <a:prstGeom prst="rect">
            <a:avLst/>
          </a:prstGeom>
          <a:noFill/>
          <a:ln w="12700" cap="sq">
            <a:noFill/>
            <a:miter lim="800000"/>
            <a:headEnd type="none" w="sm" len="sm"/>
            <a:tailEnd type="none" w="sm" len="sm"/>
          </a:ln>
          <a:effectLst/>
        </p:spPr>
        <p:txBody>
          <a:bodyPr wrap="none">
            <a:prstTxWarp prst="textNoShape">
              <a:avLst/>
            </a:prstTxWarp>
            <a:spAutoFit/>
          </a:bodyPr>
          <a:lstStyle/>
          <a:p>
            <a:pPr>
              <a:spcBef>
                <a:spcPct val="20000"/>
              </a:spcBef>
            </a:pPr>
            <a:r>
              <a:rPr lang="en-US" sz="1400" b="1">
                <a:latin typeface="Arial" charset="0"/>
              </a:rPr>
              <a:t>PMO/Project,</a:t>
            </a:r>
          </a:p>
          <a:p>
            <a:pPr>
              <a:spcBef>
                <a:spcPct val="20000"/>
              </a:spcBef>
            </a:pPr>
            <a:r>
              <a:rPr lang="en-US" sz="1400" b="1">
                <a:latin typeface="Arial" charset="0"/>
              </a:rPr>
              <a:t>Trained PMs,</a:t>
            </a:r>
          </a:p>
          <a:p>
            <a:pPr>
              <a:spcBef>
                <a:spcPct val="20000"/>
              </a:spcBef>
            </a:pPr>
            <a:r>
              <a:rPr lang="en-US" sz="1400" b="1">
                <a:latin typeface="Arial" charset="0"/>
              </a:rPr>
              <a:t>PM Tools</a:t>
            </a:r>
          </a:p>
        </p:txBody>
      </p:sp>
      <p:sp>
        <p:nvSpPr>
          <p:cNvPr id="1715210" name="Text Box 10"/>
          <p:cNvSpPr txBox="1">
            <a:spLocks noChangeArrowheads="1"/>
          </p:cNvSpPr>
          <p:nvPr/>
        </p:nvSpPr>
        <p:spPr bwMode="auto">
          <a:xfrm>
            <a:off x="5426075" y="2981325"/>
            <a:ext cx="1710637" cy="824841"/>
          </a:xfrm>
          <a:prstGeom prst="rect">
            <a:avLst/>
          </a:prstGeom>
          <a:noFill/>
          <a:ln w="12700" cap="sq">
            <a:noFill/>
            <a:miter lim="800000"/>
            <a:headEnd type="none" w="sm" len="sm"/>
            <a:tailEnd type="none" w="sm" len="sm"/>
          </a:ln>
          <a:effectLst/>
        </p:spPr>
        <p:txBody>
          <a:bodyPr wrap="none">
            <a:prstTxWarp prst="textNoShape">
              <a:avLst/>
            </a:prstTxWarp>
            <a:spAutoFit/>
          </a:bodyPr>
          <a:lstStyle/>
          <a:p>
            <a:pPr>
              <a:spcBef>
                <a:spcPct val="20000"/>
              </a:spcBef>
            </a:pPr>
            <a:r>
              <a:rPr lang="en-US" sz="1400" b="1">
                <a:latin typeface="Arial" charset="0"/>
              </a:rPr>
              <a:t>PM Policies</a:t>
            </a:r>
          </a:p>
          <a:p>
            <a:pPr>
              <a:spcBef>
                <a:spcPct val="20000"/>
              </a:spcBef>
            </a:pPr>
            <a:r>
              <a:rPr lang="en-US" sz="1400" b="1">
                <a:latin typeface="Arial" charset="0"/>
              </a:rPr>
              <a:t>Plan Templates,</a:t>
            </a:r>
          </a:p>
          <a:p>
            <a:pPr>
              <a:spcBef>
                <a:spcPct val="20000"/>
              </a:spcBef>
            </a:pPr>
            <a:r>
              <a:rPr lang="en-US" sz="1400" b="1">
                <a:latin typeface="Arial" charset="0"/>
              </a:rPr>
              <a:t>Mngt. Constraints</a:t>
            </a:r>
          </a:p>
        </p:txBody>
      </p:sp>
      <p:sp>
        <p:nvSpPr>
          <p:cNvPr id="1715211" name="Text Box 11"/>
          <p:cNvSpPr txBox="1">
            <a:spLocks noChangeArrowheads="1"/>
          </p:cNvSpPr>
          <p:nvPr/>
        </p:nvSpPr>
        <p:spPr bwMode="auto">
          <a:xfrm>
            <a:off x="2551112" y="3444875"/>
            <a:ext cx="1302034" cy="824841"/>
          </a:xfrm>
          <a:prstGeom prst="rect">
            <a:avLst/>
          </a:prstGeom>
          <a:noFill/>
          <a:ln w="12700" cap="sq">
            <a:noFill/>
            <a:miter lim="800000"/>
            <a:headEnd type="none" w="sm" len="sm"/>
            <a:tailEnd type="none" w="sm" len="sm"/>
          </a:ln>
          <a:effectLst/>
        </p:spPr>
        <p:txBody>
          <a:bodyPr wrap="none">
            <a:prstTxWarp prst="textNoShape">
              <a:avLst/>
            </a:prstTxWarp>
            <a:spAutoFit/>
          </a:bodyPr>
          <a:lstStyle/>
          <a:p>
            <a:pPr>
              <a:spcBef>
                <a:spcPct val="20000"/>
              </a:spcBef>
            </a:pPr>
            <a:r>
              <a:rPr lang="en-US" sz="1400" b="1" dirty="0">
                <a:latin typeface="Arial" charset="0"/>
              </a:rPr>
              <a:t>PMO/Project,</a:t>
            </a:r>
          </a:p>
          <a:p>
            <a:pPr>
              <a:spcBef>
                <a:spcPct val="20000"/>
              </a:spcBef>
            </a:pPr>
            <a:r>
              <a:rPr lang="en-US" sz="1400" b="1" dirty="0">
                <a:latin typeface="Arial" charset="0"/>
              </a:rPr>
              <a:t>Trained PMs</a:t>
            </a:r>
          </a:p>
          <a:p>
            <a:pPr>
              <a:spcBef>
                <a:spcPct val="20000"/>
              </a:spcBef>
            </a:pPr>
            <a:r>
              <a:rPr lang="en-US" sz="1400" b="1" dirty="0">
                <a:latin typeface="Arial" charset="0"/>
              </a:rPr>
              <a:t>PM Tools</a:t>
            </a:r>
          </a:p>
        </p:txBody>
      </p:sp>
      <p:cxnSp>
        <p:nvCxnSpPr>
          <p:cNvPr id="1715212" name="AutoShape 12"/>
          <p:cNvCxnSpPr>
            <a:cxnSpLocks noChangeShapeType="1"/>
            <a:stCxn id="1715203" idx="3"/>
            <a:endCxn id="1715204" idx="2"/>
          </p:cNvCxnSpPr>
          <p:nvPr/>
        </p:nvCxnSpPr>
        <p:spPr bwMode="auto">
          <a:xfrm flipV="1">
            <a:off x="2351087" y="3433762"/>
            <a:ext cx="192088" cy="1000125"/>
          </a:xfrm>
          <a:prstGeom prst="bentConnector2">
            <a:avLst/>
          </a:prstGeom>
          <a:noFill/>
          <a:ln w="28575" cap="sq">
            <a:solidFill>
              <a:schemeClr val="tx1"/>
            </a:solidFill>
            <a:miter lim="800000"/>
            <a:headEnd type="none" w="sm" len="sm"/>
            <a:tailEnd type="triangle" w="lg" len="lg"/>
          </a:ln>
          <a:effectLst/>
        </p:spPr>
      </p:cxnSp>
      <p:cxnSp>
        <p:nvCxnSpPr>
          <p:cNvPr id="1715213" name="AutoShape 13"/>
          <p:cNvCxnSpPr>
            <a:cxnSpLocks noChangeShapeType="1"/>
            <a:stCxn id="1715206" idx="3"/>
            <a:endCxn id="1715204" idx="0"/>
          </p:cNvCxnSpPr>
          <p:nvPr/>
        </p:nvCxnSpPr>
        <p:spPr bwMode="auto">
          <a:xfrm flipH="1">
            <a:off x="2543175" y="2085975"/>
            <a:ext cx="5888037" cy="277812"/>
          </a:xfrm>
          <a:prstGeom prst="bentConnector4">
            <a:avLst>
              <a:gd name="adj1" fmla="val -5097"/>
              <a:gd name="adj2" fmla="val -274856"/>
            </a:avLst>
          </a:prstGeom>
          <a:noFill/>
          <a:ln w="28575" cap="sq">
            <a:solidFill>
              <a:srgbClr val="0033CC"/>
            </a:solidFill>
            <a:miter lim="800000"/>
            <a:headEnd type="none" w="sm" len="sm"/>
            <a:tailEnd type="triangle" w="lg" len="lg"/>
          </a:ln>
          <a:effectLst/>
        </p:spPr>
      </p:cxnSp>
      <p:sp>
        <p:nvSpPr>
          <p:cNvPr id="1715214" name="Text Box 14"/>
          <p:cNvSpPr txBox="1">
            <a:spLocks noChangeArrowheads="1"/>
          </p:cNvSpPr>
          <p:nvPr/>
        </p:nvSpPr>
        <p:spPr bwMode="auto">
          <a:xfrm>
            <a:off x="1554162" y="1497012"/>
            <a:ext cx="1043876" cy="738664"/>
          </a:xfrm>
          <a:prstGeom prst="rect">
            <a:avLst/>
          </a:prstGeom>
          <a:noFill/>
          <a:ln w="12700" cap="sq">
            <a:noFill/>
            <a:miter lim="800000"/>
            <a:headEnd type="none" w="sm" len="sm"/>
            <a:tailEnd type="none" w="sm" len="sm"/>
          </a:ln>
          <a:effectLst/>
        </p:spPr>
        <p:txBody>
          <a:bodyPr wrap="none">
            <a:prstTxWarp prst="textNoShape">
              <a:avLst/>
            </a:prstTxWarp>
            <a:spAutoFit/>
          </a:bodyPr>
          <a:lstStyle/>
          <a:p>
            <a:pPr>
              <a:spcBef>
                <a:spcPct val="20000"/>
              </a:spcBef>
            </a:pPr>
            <a:r>
              <a:rPr lang="en-US" sz="1400" b="1" dirty="0">
                <a:latin typeface="Arial" charset="0"/>
              </a:rPr>
              <a:t>Corporate</a:t>
            </a:r>
            <a:br>
              <a:rPr lang="en-US" sz="1400" b="1" dirty="0">
                <a:latin typeface="Arial" charset="0"/>
              </a:rPr>
            </a:br>
            <a:r>
              <a:rPr lang="en-US" sz="1400" b="1" dirty="0" smtClean="0">
                <a:latin typeface="Arial" charset="0"/>
              </a:rPr>
              <a:t>Business</a:t>
            </a:r>
            <a:br>
              <a:rPr lang="en-US" sz="1400" b="1" dirty="0" smtClean="0">
                <a:latin typeface="Arial" charset="0"/>
              </a:rPr>
            </a:br>
            <a:r>
              <a:rPr lang="en-US" sz="1400" b="1" dirty="0" smtClean="0">
                <a:latin typeface="Arial" charset="0"/>
              </a:rPr>
              <a:t>Drivers</a:t>
            </a:r>
            <a:endParaRPr lang="en-US" sz="1400" b="1" dirty="0">
              <a:latin typeface="Arial" charset="0"/>
            </a:endParaRPr>
          </a:p>
        </p:txBody>
      </p:sp>
      <p:cxnSp>
        <p:nvCxnSpPr>
          <p:cNvPr id="1715215" name="AutoShape 15"/>
          <p:cNvCxnSpPr>
            <a:cxnSpLocks noChangeShapeType="1"/>
            <a:stCxn id="1715205" idx="3"/>
            <a:endCxn id="1715206" idx="2"/>
          </p:cNvCxnSpPr>
          <p:nvPr/>
        </p:nvCxnSpPr>
        <p:spPr bwMode="auto">
          <a:xfrm flipV="1">
            <a:off x="6164262" y="2620962"/>
            <a:ext cx="1550988" cy="1654175"/>
          </a:xfrm>
          <a:prstGeom prst="bentConnector2">
            <a:avLst/>
          </a:prstGeom>
          <a:noFill/>
          <a:ln w="28575" cap="sq">
            <a:solidFill>
              <a:srgbClr val="990000"/>
            </a:solidFill>
            <a:miter lim="800000"/>
            <a:headEnd type="none" w="sm" len="sm"/>
            <a:tailEnd type="triangle" w="lg" len="lg"/>
          </a:ln>
          <a:effectLst/>
        </p:spPr>
      </p:cxnSp>
      <p:sp>
        <p:nvSpPr>
          <p:cNvPr id="1715216" name="Text Box 16"/>
          <p:cNvSpPr txBox="1">
            <a:spLocks noChangeArrowheads="1"/>
          </p:cNvSpPr>
          <p:nvPr/>
        </p:nvSpPr>
        <p:spPr bwMode="auto">
          <a:xfrm>
            <a:off x="7693305" y="2697162"/>
            <a:ext cx="1116812" cy="824841"/>
          </a:xfrm>
          <a:prstGeom prst="rect">
            <a:avLst/>
          </a:prstGeom>
          <a:noFill/>
          <a:ln w="12700" cap="sq">
            <a:noFill/>
            <a:miter lim="800000"/>
            <a:headEnd type="none" w="sm" len="sm"/>
            <a:tailEnd type="none" w="sm" len="sm"/>
          </a:ln>
          <a:effectLst/>
        </p:spPr>
        <p:txBody>
          <a:bodyPr wrap="none">
            <a:prstTxWarp prst="textNoShape">
              <a:avLst/>
            </a:prstTxWarp>
            <a:spAutoFit/>
          </a:bodyPr>
          <a:lstStyle/>
          <a:p>
            <a:pPr>
              <a:spcBef>
                <a:spcPct val="20000"/>
              </a:spcBef>
            </a:pPr>
            <a:r>
              <a:rPr lang="en-US" sz="1400" b="1" dirty="0">
                <a:latin typeface="Arial" charset="0"/>
              </a:rPr>
              <a:t>Delivered</a:t>
            </a:r>
          </a:p>
          <a:p>
            <a:pPr>
              <a:spcBef>
                <a:spcPct val="20000"/>
              </a:spcBef>
            </a:pPr>
            <a:r>
              <a:rPr lang="en-US" sz="1400" b="1" dirty="0">
                <a:latin typeface="Arial" charset="0"/>
              </a:rPr>
              <a:t>Projects</a:t>
            </a:r>
          </a:p>
          <a:p>
            <a:pPr>
              <a:spcBef>
                <a:spcPct val="20000"/>
              </a:spcBef>
            </a:pPr>
            <a:r>
              <a:rPr lang="en-US" sz="1400" b="1" dirty="0">
                <a:latin typeface="Arial" charset="0"/>
              </a:rPr>
              <a:t>(</a:t>
            </a:r>
            <a:r>
              <a:rPr lang="en-US" sz="1200" b="1" dirty="0">
                <a:latin typeface="Arial" charset="0"/>
              </a:rPr>
              <a:t>Successful</a:t>
            </a:r>
            <a:r>
              <a:rPr lang="en-US" sz="1400" b="1" dirty="0">
                <a:latin typeface="Arial" charset="0"/>
              </a:rPr>
              <a:t>)</a:t>
            </a:r>
          </a:p>
        </p:txBody>
      </p:sp>
      <p:cxnSp>
        <p:nvCxnSpPr>
          <p:cNvPr id="1715217" name="AutoShape 17"/>
          <p:cNvCxnSpPr>
            <a:cxnSpLocks noChangeShapeType="1"/>
            <a:stCxn id="1715206" idx="3"/>
            <a:endCxn id="1715204" idx="1"/>
          </p:cNvCxnSpPr>
          <p:nvPr/>
        </p:nvCxnSpPr>
        <p:spPr bwMode="auto">
          <a:xfrm flipH="1">
            <a:off x="1357312" y="2085975"/>
            <a:ext cx="7073900" cy="812800"/>
          </a:xfrm>
          <a:prstGeom prst="bentConnector5">
            <a:avLst>
              <a:gd name="adj1" fmla="val -4199"/>
              <a:gd name="adj2" fmla="val 488472"/>
              <a:gd name="adj3" fmla="val 112162"/>
            </a:avLst>
          </a:prstGeom>
          <a:noFill/>
          <a:ln w="28575" cap="sq">
            <a:solidFill>
              <a:schemeClr val="tx1"/>
            </a:solidFill>
            <a:miter lim="800000"/>
            <a:headEnd type="none" w="sm" len="sm"/>
            <a:tailEnd type="triangle" w="med" len="med"/>
          </a:ln>
          <a:effectLst/>
        </p:spPr>
      </p:cxnSp>
      <p:cxnSp>
        <p:nvCxnSpPr>
          <p:cNvPr id="1715218" name="AutoShape 18"/>
          <p:cNvCxnSpPr>
            <a:cxnSpLocks noChangeShapeType="1"/>
            <a:stCxn id="1715206" idx="3"/>
            <a:endCxn id="1715205" idx="1"/>
          </p:cNvCxnSpPr>
          <p:nvPr/>
        </p:nvCxnSpPr>
        <p:spPr bwMode="auto">
          <a:xfrm flipH="1">
            <a:off x="4629150" y="2085975"/>
            <a:ext cx="3802062" cy="2189162"/>
          </a:xfrm>
          <a:prstGeom prst="bentConnector5">
            <a:avLst>
              <a:gd name="adj1" fmla="val -7935"/>
              <a:gd name="adj2" fmla="val 182014"/>
              <a:gd name="adj3" fmla="val 109435"/>
            </a:avLst>
          </a:prstGeom>
          <a:noFill/>
          <a:ln w="28575" cap="sq">
            <a:solidFill>
              <a:srgbClr val="0033CC"/>
            </a:solidFill>
            <a:miter lim="800000"/>
            <a:headEnd type="none" w="sm" len="sm"/>
            <a:tailEnd type="triangle" w="lg" len="lg"/>
          </a:ln>
          <a:effectLst/>
        </p:spPr>
      </p:cxnSp>
      <p:sp>
        <p:nvSpPr>
          <p:cNvPr id="1715219" name="Text Box 19"/>
          <p:cNvSpPr txBox="1">
            <a:spLocks noChangeArrowheads="1"/>
          </p:cNvSpPr>
          <p:nvPr/>
        </p:nvSpPr>
        <p:spPr bwMode="auto">
          <a:xfrm>
            <a:off x="2971800" y="4468812"/>
            <a:ext cx="1381896" cy="523220"/>
          </a:xfrm>
          <a:prstGeom prst="rect">
            <a:avLst/>
          </a:prstGeom>
          <a:noFill/>
          <a:ln w="12700" cap="sq">
            <a:noFill/>
            <a:miter lim="800000"/>
            <a:headEnd type="none" w="sm" len="sm"/>
            <a:tailEnd type="none" w="sm" len="sm"/>
          </a:ln>
          <a:effectLst/>
        </p:spPr>
        <p:txBody>
          <a:bodyPr wrap="none">
            <a:prstTxWarp prst="textNoShape">
              <a:avLst/>
            </a:prstTxWarp>
            <a:spAutoFit/>
          </a:bodyPr>
          <a:lstStyle/>
          <a:p>
            <a:pPr>
              <a:spcBef>
                <a:spcPct val="20000"/>
              </a:spcBef>
            </a:pPr>
            <a:r>
              <a:rPr lang="en-US" sz="1400" b="1" dirty="0">
                <a:latin typeface="Arial" charset="0"/>
              </a:rPr>
              <a:t>Project</a:t>
            </a:r>
            <a:br>
              <a:rPr lang="en-US" sz="1400" b="1" dirty="0">
                <a:latin typeface="Arial" charset="0"/>
              </a:rPr>
            </a:br>
            <a:r>
              <a:rPr lang="en-US" sz="1400" b="1" dirty="0">
                <a:latin typeface="Arial" charset="0"/>
              </a:rPr>
              <a:t>Requirements</a:t>
            </a:r>
          </a:p>
        </p:txBody>
      </p:sp>
      <p:cxnSp>
        <p:nvCxnSpPr>
          <p:cNvPr id="1715220" name="AutoShape 20"/>
          <p:cNvCxnSpPr>
            <a:cxnSpLocks noChangeShapeType="1"/>
            <a:stCxn id="1715205" idx="3"/>
            <a:endCxn id="1715204" idx="1"/>
          </p:cNvCxnSpPr>
          <p:nvPr/>
        </p:nvCxnSpPr>
        <p:spPr bwMode="auto">
          <a:xfrm flipH="1" flipV="1">
            <a:off x="1357312" y="2898775"/>
            <a:ext cx="4806950" cy="1376362"/>
          </a:xfrm>
          <a:prstGeom prst="bentConnector5">
            <a:avLst>
              <a:gd name="adj1" fmla="val -15986"/>
              <a:gd name="adj2" fmla="val -130454"/>
              <a:gd name="adj3" fmla="val 117995"/>
            </a:avLst>
          </a:prstGeom>
          <a:noFill/>
          <a:ln w="28575" cap="sq">
            <a:solidFill>
              <a:srgbClr val="990000"/>
            </a:solidFill>
            <a:miter lim="800000"/>
            <a:headEnd type="none" w="sm" len="sm"/>
            <a:tailEnd type="triangle" w="lg" len="lg"/>
          </a:ln>
          <a:effectLst/>
        </p:spPr>
      </p:cxnSp>
      <p:cxnSp>
        <p:nvCxnSpPr>
          <p:cNvPr id="1715221" name="AutoShape 21"/>
          <p:cNvCxnSpPr>
            <a:cxnSpLocks noChangeShapeType="1"/>
            <a:stCxn id="1715204" idx="3"/>
            <a:endCxn id="1715206" idx="1"/>
          </p:cNvCxnSpPr>
          <p:nvPr/>
        </p:nvCxnSpPr>
        <p:spPr bwMode="auto">
          <a:xfrm flipV="1">
            <a:off x="3729037" y="2085975"/>
            <a:ext cx="3270250" cy="812800"/>
          </a:xfrm>
          <a:prstGeom prst="bentConnector3">
            <a:avLst>
              <a:gd name="adj1" fmla="val 31407"/>
            </a:avLst>
          </a:prstGeom>
          <a:noFill/>
          <a:ln w="28575" cap="sq">
            <a:solidFill>
              <a:srgbClr val="339900"/>
            </a:solidFill>
            <a:miter lim="800000"/>
            <a:headEnd type="none" w="sm" len="sm"/>
            <a:tailEnd type="triangle" w="lg" len="lg"/>
          </a:ln>
          <a:effectLst/>
        </p:spPr>
      </p:cxnSp>
      <p:sp>
        <p:nvSpPr>
          <p:cNvPr id="1715222" name="Text Box 22"/>
          <p:cNvSpPr txBox="1">
            <a:spLocks noChangeArrowheads="1"/>
          </p:cNvSpPr>
          <p:nvPr/>
        </p:nvSpPr>
        <p:spPr bwMode="auto">
          <a:xfrm>
            <a:off x="5562600" y="1600200"/>
            <a:ext cx="1471664" cy="997196"/>
          </a:xfrm>
          <a:prstGeom prst="rect">
            <a:avLst/>
          </a:prstGeom>
          <a:noFill/>
          <a:ln w="12700" cap="sq">
            <a:noFill/>
            <a:miter lim="800000"/>
            <a:headEnd type="none" w="sm" len="sm"/>
            <a:tailEnd type="none" w="sm" len="sm"/>
          </a:ln>
          <a:effectLst/>
        </p:spPr>
        <p:txBody>
          <a:bodyPr wrap="none">
            <a:prstTxWarp prst="textNoShape">
              <a:avLst/>
            </a:prstTxWarp>
            <a:spAutoFit/>
          </a:bodyPr>
          <a:lstStyle/>
          <a:p>
            <a:pPr>
              <a:spcBef>
                <a:spcPct val="20000"/>
              </a:spcBef>
            </a:pPr>
            <a:r>
              <a:rPr lang="en-US" sz="1400" b="1" dirty="0">
                <a:latin typeface="Arial" charset="0"/>
              </a:rPr>
              <a:t>Project</a:t>
            </a:r>
            <a:br>
              <a:rPr lang="en-US" sz="1400" b="1" dirty="0">
                <a:latin typeface="Arial" charset="0"/>
              </a:rPr>
            </a:br>
            <a:r>
              <a:rPr lang="en-US" sz="1400" b="1" dirty="0">
                <a:latin typeface="Arial" charset="0"/>
              </a:rPr>
              <a:t>Progress,</a:t>
            </a:r>
          </a:p>
          <a:p>
            <a:pPr>
              <a:spcBef>
                <a:spcPct val="20000"/>
              </a:spcBef>
            </a:pPr>
            <a:r>
              <a:rPr lang="en-US" sz="1400" b="1" dirty="0">
                <a:latin typeface="Arial" charset="0"/>
              </a:rPr>
              <a:t>Recommended</a:t>
            </a:r>
            <a:br>
              <a:rPr lang="en-US" sz="1400" b="1" dirty="0">
                <a:latin typeface="Arial" charset="0"/>
              </a:rPr>
            </a:br>
            <a:r>
              <a:rPr lang="en-US" sz="1400" b="1" dirty="0">
                <a:latin typeface="Arial" charset="0"/>
              </a:rPr>
              <a:t>Actions</a:t>
            </a:r>
          </a:p>
        </p:txBody>
      </p:sp>
      <p:sp>
        <p:nvSpPr>
          <p:cNvPr id="1715223" name="Text Box 23"/>
          <p:cNvSpPr txBox="1">
            <a:spLocks noChangeArrowheads="1"/>
          </p:cNvSpPr>
          <p:nvPr/>
        </p:nvSpPr>
        <p:spPr bwMode="auto">
          <a:xfrm>
            <a:off x="460375" y="2881313"/>
            <a:ext cx="922974" cy="781752"/>
          </a:xfrm>
          <a:prstGeom prst="rect">
            <a:avLst/>
          </a:prstGeom>
          <a:noFill/>
          <a:ln w="12700" cap="sq">
            <a:noFill/>
            <a:miter lim="800000"/>
            <a:headEnd type="none" w="sm" len="sm"/>
            <a:tailEnd type="none" w="sm" len="sm"/>
          </a:ln>
          <a:effectLst/>
        </p:spPr>
        <p:txBody>
          <a:bodyPr wrap="none">
            <a:prstTxWarp prst="textNoShape">
              <a:avLst/>
            </a:prstTxWarp>
            <a:spAutoFit/>
          </a:bodyPr>
          <a:lstStyle/>
          <a:p>
            <a:pPr>
              <a:spcBef>
                <a:spcPct val="20000"/>
              </a:spcBef>
            </a:pPr>
            <a:r>
              <a:rPr lang="en-US" sz="1400" b="1">
                <a:latin typeface="Arial" charset="0"/>
              </a:rPr>
              <a:t>Program</a:t>
            </a:r>
            <a:br>
              <a:rPr lang="en-US" sz="1400" b="1">
                <a:latin typeface="Arial" charset="0"/>
              </a:rPr>
            </a:br>
            <a:r>
              <a:rPr lang="en-US" sz="1400" b="1">
                <a:latin typeface="Arial" charset="0"/>
              </a:rPr>
              <a:t>Needs,</a:t>
            </a:r>
          </a:p>
          <a:p>
            <a:pPr>
              <a:spcBef>
                <a:spcPct val="20000"/>
              </a:spcBef>
            </a:pPr>
            <a:r>
              <a:rPr lang="en-US" sz="1400" b="1">
                <a:latin typeface="Arial" charset="0"/>
              </a:rPr>
              <a:t>CSFs</a:t>
            </a:r>
          </a:p>
        </p:txBody>
      </p:sp>
      <p:sp>
        <p:nvSpPr>
          <p:cNvPr id="1715224" name="Text Box 24"/>
          <p:cNvSpPr txBox="1">
            <a:spLocks noChangeArrowheads="1"/>
          </p:cNvSpPr>
          <p:nvPr/>
        </p:nvSpPr>
        <p:spPr bwMode="auto">
          <a:xfrm>
            <a:off x="457200" y="2133600"/>
            <a:ext cx="979755" cy="781752"/>
          </a:xfrm>
          <a:prstGeom prst="rect">
            <a:avLst/>
          </a:prstGeom>
          <a:noFill/>
          <a:ln w="12700" cap="sq">
            <a:noFill/>
            <a:miter lim="800000"/>
            <a:headEnd type="none" w="sm" len="sm"/>
            <a:tailEnd type="none" w="sm" len="sm"/>
          </a:ln>
          <a:effectLst/>
        </p:spPr>
        <p:txBody>
          <a:bodyPr wrap="none">
            <a:prstTxWarp prst="textNoShape">
              <a:avLst/>
            </a:prstTxWarp>
            <a:spAutoFit/>
          </a:bodyPr>
          <a:lstStyle/>
          <a:p>
            <a:pPr>
              <a:spcBef>
                <a:spcPct val="20000"/>
              </a:spcBef>
            </a:pPr>
            <a:r>
              <a:rPr lang="en-US" sz="1400" b="1" dirty="0">
                <a:latin typeface="Arial" charset="0"/>
              </a:rPr>
              <a:t>Program/</a:t>
            </a:r>
            <a:br>
              <a:rPr lang="en-US" sz="1400" b="1" dirty="0">
                <a:latin typeface="Arial" charset="0"/>
              </a:rPr>
            </a:br>
            <a:r>
              <a:rPr lang="en-US" sz="1400" b="1" dirty="0">
                <a:latin typeface="Arial" charset="0"/>
              </a:rPr>
              <a:t>Project</a:t>
            </a:r>
          </a:p>
          <a:p>
            <a:pPr>
              <a:spcBef>
                <a:spcPct val="20000"/>
              </a:spcBef>
            </a:pPr>
            <a:r>
              <a:rPr lang="en-US" sz="1400" b="1" dirty="0">
                <a:latin typeface="Arial" charset="0"/>
              </a:rPr>
              <a:t>Progress</a:t>
            </a:r>
          </a:p>
        </p:txBody>
      </p:sp>
    </p:spTree>
    <p:extLst>
      <p:ext uri="{BB962C8B-B14F-4D97-AF65-F5344CB8AC3E}">
        <p14:creationId xmlns:p14="http://schemas.microsoft.com/office/powerpoint/2010/main" val="34044381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6" name="Rectangle 2"/>
          <p:cNvSpPr>
            <a:spLocks noGrp="1" noChangeArrowheads="1"/>
          </p:cNvSpPr>
          <p:nvPr>
            <p:ph type="title"/>
          </p:nvPr>
        </p:nvSpPr>
        <p:spPr>
          <a:xfrm>
            <a:off x="0" y="429380"/>
            <a:ext cx="9144000" cy="533400"/>
          </a:xfrm>
        </p:spPr>
        <p:txBody>
          <a:bodyPr/>
          <a:lstStyle/>
          <a:p>
            <a:r>
              <a:rPr lang="en-US" dirty="0"/>
              <a:t>Why do we need </a:t>
            </a:r>
            <a:r>
              <a:rPr lang="en-US" i="1" dirty="0" smtClean="0"/>
              <a:t>Program</a:t>
            </a:r>
            <a:r>
              <a:rPr lang="en-US" dirty="0" smtClean="0"/>
              <a:t> Management</a:t>
            </a:r>
            <a:r>
              <a:rPr lang="en-US" dirty="0"/>
              <a:t>?</a:t>
            </a:r>
          </a:p>
        </p:txBody>
      </p:sp>
      <p:sp>
        <p:nvSpPr>
          <p:cNvPr id="1741828" name="Rectangle 4"/>
          <p:cNvSpPr>
            <a:spLocks noGrp="1" noChangeArrowheads="1"/>
          </p:cNvSpPr>
          <p:nvPr>
            <p:ph type="body" sz="half" idx="2"/>
          </p:nvPr>
        </p:nvSpPr>
        <p:spPr>
          <a:xfrm>
            <a:off x="304800" y="1066800"/>
            <a:ext cx="5562600" cy="5486400"/>
          </a:xfrm>
        </p:spPr>
        <p:txBody>
          <a:bodyPr/>
          <a:lstStyle/>
          <a:p>
            <a:r>
              <a:rPr lang="en-US" dirty="0"/>
              <a:t>Manage the range of projects in an organization</a:t>
            </a:r>
          </a:p>
          <a:p>
            <a:r>
              <a:rPr lang="en-US" dirty="0"/>
              <a:t>Manage the volume of projects in an organization</a:t>
            </a:r>
          </a:p>
          <a:p>
            <a:pPr lvl="1"/>
            <a:r>
              <a:rPr lang="en-US" dirty="0"/>
              <a:t>Size/Scale</a:t>
            </a:r>
          </a:p>
          <a:p>
            <a:pPr lvl="1"/>
            <a:r>
              <a:rPr lang="en-US" dirty="0"/>
              <a:t>Complexity </a:t>
            </a:r>
            <a:r>
              <a:rPr lang="en-US" dirty="0" smtClean="0"/>
              <a:t/>
            </a:r>
            <a:br>
              <a:rPr lang="en-US" dirty="0" smtClean="0"/>
            </a:br>
            <a:r>
              <a:rPr lang="en-US" dirty="0" smtClean="0"/>
              <a:t>(</a:t>
            </a:r>
            <a:r>
              <a:rPr lang="en-US" dirty="0"/>
              <a:t>e.g., sophistication)</a:t>
            </a:r>
          </a:p>
          <a:p>
            <a:pPr lvl="1"/>
            <a:r>
              <a:rPr lang="en-US" dirty="0" err="1" smtClean="0"/>
              <a:t>Distributedness</a:t>
            </a:r>
            <a:r>
              <a:rPr lang="en-US" dirty="0" smtClean="0"/>
              <a:t> </a:t>
            </a:r>
            <a:br>
              <a:rPr lang="en-US" dirty="0" smtClean="0"/>
            </a:br>
            <a:r>
              <a:rPr lang="en-US" dirty="0" smtClean="0"/>
              <a:t>(</a:t>
            </a:r>
            <a:r>
              <a:rPr lang="en-US" dirty="0"/>
              <a:t>e.g., Global teams)</a:t>
            </a:r>
          </a:p>
          <a:p>
            <a:r>
              <a:rPr lang="en-US" dirty="0"/>
              <a:t>Manage Value</a:t>
            </a:r>
          </a:p>
          <a:p>
            <a:pPr lvl="1"/>
            <a:r>
              <a:rPr lang="en-US" dirty="0"/>
              <a:t>Risks</a:t>
            </a:r>
          </a:p>
          <a:p>
            <a:pPr lvl="1"/>
            <a:r>
              <a:rPr lang="en-US" dirty="0"/>
              <a:t>Investments</a:t>
            </a:r>
          </a:p>
        </p:txBody>
      </p:sp>
      <p:sp>
        <p:nvSpPr>
          <p:cNvPr id="1741833" name="Text Box 9"/>
          <p:cNvSpPr txBox="1">
            <a:spLocks noChangeArrowheads="1"/>
          </p:cNvSpPr>
          <p:nvPr/>
        </p:nvSpPr>
        <p:spPr bwMode="auto">
          <a:xfrm>
            <a:off x="6629400" y="3886200"/>
            <a:ext cx="828675" cy="581025"/>
          </a:xfrm>
          <a:prstGeom prst="rect">
            <a:avLst/>
          </a:prstGeom>
          <a:noFill/>
          <a:ln w="9525">
            <a:noFill/>
            <a:miter lim="800000"/>
            <a:headEnd/>
            <a:tailEnd/>
          </a:ln>
          <a:effectLst/>
        </p:spPr>
        <p:txBody>
          <a:bodyPr wrap="none">
            <a:prstTxWarp prst="textNoShape">
              <a:avLst/>
            </a:prstTxWarp>
            <a:spAutoFit/>
          </a:bodyPr>
          <a:lstStyle/>
          <a:p>
            <a:r>
              <a:rPr lang="en-US" sz="1600" dirty="0">
                <a:latin typeface="Arial" charset="0"/>
              </a:rPr>
              <a:t>Person</a:t>
            </a:r>
          </a:p>
          <a:p>
            <a:r>
              <a:rPr lang="en-US" sz="1600" dirty="0">
                <a:latin typeface="Arial" charset="0"/>
              </a:rPr>
              <a:t>Project</a:t>
            </a:r>
          </a:p>
        </p:txBody>
      </p:sp>
      <p:grpSp>
        <p:nvGrpSpPr>
          <p:cNvPr id="40" name="Group 39"/>
          <p:cNvGrpSpPr/>
          <p:nvPr/>
        </p:nvGrpSpPr>
        <p:grpSpPr>
          <a:xfrm>
            <a:off x="6400800" y="3429000"/>
            <a:ext cx="2270125" cy="1455738"/>
            <a:chOff x="6400800" y="3429000"/>
            <a:chExt cx="2270125" cy="1455738"/>
          </a:xfrm>
        </p:grpSpPr>
        <p:sp>
          <p:nvSpPr>
            <p:cNvPr id="1741834" name="Text Box 10"/>
            <p:cNvSpPr txBox="1">
              <a:spLocks noChangeArrowheads="1"/>
            </p:cNvSpPr>
            <p:nvPr/>
          </p:nvSpPr>
          <p:spPr bwMode="auto">
            <a:xfrm>
              <a:off x="7696200" y="3429000"/>
              <a:ext cx="974725" cy="701675"/>
            </a:xfrm>
            <a:prstGeom prst="rect">
              <a:avLst/>
            </a:prstGeom>
            <a:noFill/>
            <a:ln w="9525">
              <a:noFill/>
              <a:miter lim="800000"/>
              <a:headEnd/>
              <a:tailEnd/>
            </a:ln>
            <a:effectLst/>
          </p:spPr>
          <p:txBody>
            <a:bodyPr wrap="none">
              <a:prstTxWarp prst="textNoShape">
                <a:avLst/>
              </a:prstTxWarp>
              <a:spAutoFit/>
            </a:bodyPr>
            <a:lstStyle/>
            <a:p>
              <a:r>
                <a:rPr lang="en-US" sz="2000" dirty="0">
                  <a:latin typeface="Arial" charset="0"/>
                </a:rPr>
                <a:t>Small</a:t>
              </a:r>
            </a:p>
            <a:p>
              <a:r>
                <a:rPr lang="en-US" sz="2000" dirty="0">
                  <a:latin typeface="Arial" charset="0"/>
                </a:rPr>
                <a:t>Project</a:t>
              </a:r>
            </a:p>
          </p:txBody>
        </p:sp>
        <p:pic>
          <p:nvPicPr>
            <p:cNvPr id="1741845" name="Picture 21"/>
            <p:cNvPicPr>
              <a:picLocks noChangeAspect="1" noChangeArrowheads="1"/>
            </p:cNvPicPr>
            <p:nvPr/>
          </p:nvPicPr>
          <p:blipFill>
            <a:blip r:embed="rId3"/>
            <a:srcRect/>
            <a:stretch>
              <a:fillRect/>
            </a:stretch>
          </p:blipFill>
          <p:spPr bwMode="auto">
            <a:xfrm>
              <a:off x="6400800" y="3962400"/>
              <a:ext cx="1371600" cy="922338"/>
            </a:xfrm>
            <a:prstGeom prst="rect">
              <a:avLst/>
            </a:prstGeom>
            <a:noFill/>
            <a:effectLst>
              <a:outerShdw blurRad="63500" dist="38099" dir="2700000" algn="ctr" rotWithShape="0">
                <a:srgbClr val="000000">
                  <a:alpha val="74998"/>
                </a:srgbClr>
              </a:outerShdw>
            </a:effectLst>
          </p:spPr>
        </p:pic>
      </p:grpSp>
      <p:pic>
        <p:nvPicPr>
          <p:cNvPr id="1741847" name="Picture 23" descr="bohner"/>
          <p:cNvPicPr>
            <a:picLocks noChangeAspect="1" noChangeArrowheads="1"/>
          </p:cNvPicPr>
          <p:nvPr/>
        </p:nvPicPr>
        <p:blipFill>
          <a:blip r:embed="rId4"/>
          <a:srcRect/>
          <a:stretch>
            <a:fillRect/>
          </a:stretch>
        </p:blipFill>
        <p:spPr bwMode="auto">
          <a:xfrm>
            <a:off x="6781800" y="4419600"/>
            <a:ext cx="541338" cy="609600"/>
          </a:xfrm>
          <a:prstGeom prst="rect">
            <a:avLst/>
          </a:prstGeom>
          <a:noFill/>
          <a:effectLst>
            <a:outerShdw blurRad="63500" dist="38099" dir="2700000" algn="ctr" rotWithShape="0">
              <a:srgbClr val="000000">
                <a:alpha val="74998"/>
              </a:srgbClr>
            </a:outerShdw>
          </a:effectLst>
        </p:spPr>
      </p:pic>
      <p:grpSp>
        <p:nvGrpSpPr>
          <p:cNvPr id="41" name="Group 40"/>
          <p:cNvGrpSpPr/>
          <p:nvPr/>
        </p:nvGrpSpPr>
        <p:grpSpPr>
          <a:xfrm>
            <a:off x="7391400" y="2667000"/>
            <a:ext cx="1668463" cy="3140075"/>
            <a:chOff x="7391400" y="2667000"/>
            <a:chExt cx="1668463" cy="3140075"/>
          </a:xfrm>
        </p:grpSpPr>
        <p:sp>
          <p:nvSpPr>
            <p:cNvPr id="1741841" name="Text Box 17"/>
            <p:cNvSpPr txBox="1">
              <a:spLocks noChangeArrowheads="1"/>
            </p:cNvSpPr>
            <p:nvPr/>
          </p:nvSpPr>
          <p:spPr bwMode="auto">
            <a:xfrm>
              <a:off x="7772400" y="5105400"/>
              <a:ext cx="1044575" cy="701675"/>
            </a:xfrm>
            <a:prstGeom prst="rect">
              <a:avLst/>
            </a:prstGeom>
            <a:noFill/>
            <a:ln w="9525">
              <a:noFill/>
              <a:miter lim="800000"/>
              <a:headEnd/>
              <a:tailEnd/>
            </a:ln>
            <a:effectLst/>
          </p:spPr>
          <p:txBody>
            <a:bodyPr wrap="none">
              <a:prstTxWarp prst="textNoShape">
                <a:avLst/>
              </a:prstTxWarp>
              <a:spAutoFit/>
            </a:bodyPr>
            <a:lstStyle/>
            <a:p>
              <a:r>
                <a:rPr lang="en-US" sz="2000" b="1" dirty="0">
                  <a:latin typeface="Arial" charset="0"/>
                </a:rPr>
                <a:t>Large</a:t>
              </a:r>
            </a:p>
            <a:p>
              <a:r>
                <a:rPr lang="en-US" sz="2000" b="1" dirty="0">
                  <a:latin typeface="Arial" charset="0"/>
                </a:rPr>
                <a:t>Project</a:t>
              </a:r>
            </a:p>
          </p:txBody>
        </p:sp>
        <p:grpSp>
          <p:nvGrpSpPr>
            <p:cNvPr id="39" name="Group 38"/>
            <p:cNvGrpSpPr/>
            <p:nvPr/>
          </p:nvGrpSpPr>
          <p:grpSpPr>
            <a:xfrm>
              <a:off x="7391400" y="2667000"/>
              <a:ext cx="1668463" cy="1689100"/>
              <a:chOff x="7391400" y="2667000"/>
              <a:chExt cx="1668463" cy="1689100"/>
            </a:xfrm>
          </p:grpSpPr>
          <p:pic>
            <p:nvPicPr>
              <p:cNvPr id="1741849" name="Picture 25"/>
              <p:cNvPicPr>
                <a:picLocks noChangeAspect="1" noChangeArrowheads="1"/>
              </p:cNvPicPr>
              <p:nvPr/>
            </p:nvPicPr>
            <p:blipFill>
              <a:blip r:embed="rId5"/>
              <a:srcRect/>
              <a:stretch>
                <a:fillRect/>
              </a:stretch>
            </p:blipFill>
            <p:spPr bwMode="auto">
              <a:xfrm>
                <a:off x="7391400" y="2667000"/>
                <a:ext cx="1363663" cy="1384300"/>
              </a:xfrm>
              <a:prstGeom prst="rect">
                <a:avLst/>
              </a:prstGeom>
              <a:noFill/>
              <a:effectLst>
                <a:outerShdw blurRad="63500" dist="38099" dir="2700000" algn="ctr" rotWithShape="0">
                  <a:srgbClr val="000000">
                    <a:alpha val="74998"/>
                  </a:srgbClr>
                </a:outerShdw>
              </a:effectLst>
            </p:spPr>
          </p:pic>
          <p:pic>
            <p:nvPicPr>
              <p:cNvPr id="1741850" name="Picture 26"/>
              <p:cNvPicPr>
                <a:picLocks noChangeAspect="1" noChangeArrowheads="1"/>
              </p:cNvPicPr>
              <p:nvPr/>
            </p:nvPicPr>
            <p:blipFill>
              <a:blip r:embed="rId5"/>
              <a:srcRect/>
              <a:stretch>
                <a:fillRect/>
              </a:stretch>
            </p:blipFill>
            <p:spPr bwMode="auto">
              <a:xfrm>
                <a:off x="7543800" y="2819400"/>
                <a:ext cx="1363663" cy="1384300"/>
              </a:xfrm>
              <a:prstGeom prst="rect">
                <a:avLst/>
              </a:prstGeom>
              <a:noFill/>
              <a:effectLst>
                <a:outerShdw blurRad="63500" dist="38099" dir="2700000" algn="ctr" rotWithShape="0">
                  <a:srgbClr val="000000">
                    <a:alpha val="74998"/>
                  </a:srgbClr>
                </a:outerShdw>
              </a:effectLst>
            </p:spPr>
          </p:pic>
          <p:pic>
            <p:nvPicPr>
              <p:cNvPr id="1741851" name="Picture 27"/>
              <p:cNvPicPr>
                <a:picLocks noChangeAspect="1" noChangeArrowheads="1"/>
              </p:cNvPicPr>
              <p:nvPr/>
            </p:nvPicPr>
            <p:blipFill>
              <a:blip r:embed="rId5"/>
              <a:srcRect/>
              <a:stretch>
                <a:fillRect/>
              </a:stretch>
            </p:blipFill>
            <p:spPr bwMode="auto">
              <a:xfrm>
                <a:off x="7696200" y="2971800"/>
                <a:ext cx="1363663" cy="1384300"/>
              </a:xfrm>
              <a:prstGeom prst="rect">
                <a:avLst/>
              </a:prstGeom>
              <a:noFill/>
              <a:effectLst>
                <a:outerShdw blurRad="63500" dist="38099" dir="2700000" algn="ctr" rotWithShape="0">
                  <a:srgbClr val="000000">
                    <a:alpha val="74998"/>
                  </a:srgbClr>
                </a:outerShdw>
              </a:effectLst>
            </p:spPr>
          </p:pic>
        </p:grpSp>
      </p:grpSp>
      <p:grpSp>
        <p:nvGrpSpPr>
          <p:cNvPr id="43" name="Group 42"/>
          <p:cNvGrpSpPr/>
          <p:nvPr/>
        </p:nvGrpSpPr>
        <p:grpSpPr>
          <a:xfrm>
            <a:off x="4724400" y="1524000"/>
            <a:ext cx="4259263" cy="4660900"/>
            <a:chOff x="4724400" y="1524000"/>
            <a:chExt cx="4259263" cy="4660900"/>
          </a:xfrm>
        </p:grpSpPr>
        <p:grpSp>
          <p:nvGrpSpPr>
            <p:cNvPr id="42" name="Group 41"/>
            <p:cNvGrpSpPr/>
            <p:nvPr/>
          </p:nvGrpSpPr>
          <p:grpSpPr>
            <a:xfrm>
              <a:off x="4724400" y="1524000"/>
              <a:ext cx="3878263" cy="4038600"/>
              <a:chOff x="4724400" y="1524000"/>
              <a:chExt cx="3878263" cy="4038600"/>
            </a:xfrm>
          </p:grpSpPr>
          <p:sp>
            <p:nvSpPr>
              <p:cNvPr id="1741848" name="Text Box 24"/>
              <p:cNvSpPr txBox="1">
                <a:spLocks noChangeArrowheads="1"/>
              </p:cNvSpPr>
              <p:nvPr/>
            </p:nvSpPr>
            <p:spPr bwMode="auto">
              <a:xfrm>
                <a:off x="5867400" y="5105400"/>
                <a:ext cx="1438275" cy="457200"/>
              </a:xfrm>
              <a:prstGeom prst="rect">
                <a:avLst/>
              </a:prstGeom>
              <a:noFill/>
              <a:ln w="9525">
                <a:noFill/>
                <a:miter lim="800000"/>
                <a:headEnd/>
                <a:tailEnd/>
              </a:ln>
              <a:effectLst/>
            </p:spPr>
            <p:txBody>
              <a:bodyPr wrap="none">
                <a:prstTxWarp prst="textNoShape">
                  <a:avLst/>
                </a:prstTxWarp>
                <a:spAutoFit/>
              </a:bodyPr>
              <a:lstStyle/>
              <a:p>
                <a:r>
                  <a:rPr lang="en-US" b="1">
                    <a:latin typeface="Arial" charset="0"/>
                  </a:rPr>
                  <a:t>Program</a:t>
                </a:r>
              </a:p>
            </p:txBody>
          </p:sp>
          <p:grpSp>
            <p:nvGrpSpPr>
              <p:cNvPr id="38" name="Group 37"/>
              <p:cNvGrpSpPr/>
              <p:nvPr/>
            </p:nvGrpSpPr>
            <p:grpSpPr>
              <a:xfrm>
                <a:off x="4724400" y="1524000"/>
                <a:ext cx="3878263" cy="3213100"/>
                <a:chOff x="4724400" y="1524000"/>
                <a:chExt cx="3878263" cy="3213100"/>
              </a:xfrm>
            </p:grpSpPr>
            <p:pic>
              <p:nvPicPr>
                <p:cNvPr id="1741852" name="Picture 28"/>
                <p:cNvPicPr>
                  <a:picLocks noChangeAspect="1" noChangeArrowheads="1"/>
                </p:cNvPicPr>
                <p:nvPr/>
              </p:nvPicPr>
              <p:blipFill>
                <a:blip r:embed="rId5"/>
                <a:srcRect/>
                <a:stretch>
                  <a:fillRect/>
                </a:stretch>
              </p:blipFill>
              <p:spPr bwMode="auto">
                <a:xfrm>
                  <a:off x="5638800" y="2286000"/>
                  <a:ext cx="1363663" cy="1384300"/>
                </a:xfrm>
                <a:prstGeom prst="rect">
                  <a:avLst/>
                </a:prstGeom>
                <a:noFill/>
                <a:effectLst>
                  <a:outerShdw blurRad="63500" dist="38099" dir="2700000" algn="ctr" rotWithShape="0">
                    <a:srgbClr val="000000">
                      <a:alpha val="74998"/>
                    </a:srgbClr>
                  </a:outerShdw>
                </a:effectLst>
              </p:spPr>
            </p:pic>
            <p:pic>
              <p:nvPicPr>
                <p:cNvPr id="1741853" name="Picture 29"/>
                <p:cNvPicPr>
                  <a:picLocks noChangeAspect="1" noChangeArrowheads="1"/>
                </p:cNvPicPr>
                <p:nvPr/>
              </p:nvPicPr>
              <p:blipFill>
                <a:blip r:embed="rId5"/>
                <a:srcRect/>
                <a:stretch>
                  <a:fillRect/>
                </a:stretch>
              </p:blipFill>
              <p:spPr bwMode="auto">
                <a:xfrm>
                  <a:off x="5791200" y="2438400"/>
                  <a:ext cx="1363663" cy="1384300"/>
                </a:xfrm>
                <a:prstGeom prst="rect">
                  <a:avLst/>
                </a:prstGeom>
                <a:noFill/>
                <a:effectLst>
                  <a:outerShdw blurRad="63500" dist="38099" dir="2700000" algn="ctr" rotWithShape="0">
                    <a:srgbClr val="000000">
                      <a:alpha val="74998"/>
                    </a:srgbClr>
                  </a:outerShdw>
                </a:effectLst>
              </p:spPr>
            </p:pic>
            <p:pic>
              <p:nvPicPr>
                <p:cNvPr id="1741854" name="Picture 30"/>
                <p:cNvPicPr>
                  <a:picLocks noChangeAspect="1" noChangeArrowheads="1"/>
                </p:cNvPicPr>
                <p:nvPr/>
              </p:nvPicPr>
              <p:blipFill>
                <a:blip r:embed="rId5"/>
                <a:srcRect/>
                <a:stretch>
                  <a:fillRect/>
                </a:stretch>
              </p:blipFill>
              <p:spPr bwMode="auto">
                <a:xfrm>
                  <a:off x="5943600" y="2590800"/>
                  <a:ext cx="1363663" cy="1384300"/>
                </a:xfrm>
                <a:prstGeom prst="rect">
                  <a:avLst/>
                </a:prstGeom>
                <a:noFill/>
                <a:effectLst>
                  <a:outerShdw blurRad="63500" dist="38099" dir="2700000" algn="ctr" rotWithShape="0">
                    <a:srgbClr val="000000">
                      <a:alpha val="74998"/>
                    </a:srgbClr>
                  </a:outerShdw>
                </a:effectLst>
              </p:spPr>
            </p:pic>
            <p:pic>
              <p:nvPicPr>
                <p:cNvPr id="1741855" name="Picture 31"/>
                <p:cNvPicPr>
                  <a:picLocks noChangeAspect="1" noChangeArrowheads="1"/>
                </p:cNvPicPr>
                <p:nvPr/>
              </p:nvPicPr>
              <p:blipFill>
                <a:blip r:embed="rId5"/>
                <a:srcRect/>
                <a:stretch>
                  <a:fillRect/>
                </a:stretch>
              </p:blipFill>
              <p:spPr bwMode="auto">
                <a:xfrm>
                  <a:off x="6934200" y="1524000"/>
                  <a:ext cx="1363663" cy="1384300"/>
                </a:xfrm>
                <a:prstGeom prst="rect">
                  <a:avLst/>
                </a:prstGeom>
                <a:noFill/>
                <a:effectLst>
                  <a:outerShdw blurRad="63500" dist="38099" dir="2700000" algn="ctr" rotWithShape="0">
                    <a:srgbClr val="000000">
                      <a:alpha val="74998"/>
                    </a:srgbClr>
                  </a:outerShdw>
                </a:effectLst>
              </p:spPr>
            </p:pic>
            <p:pic>
              <p:nvPicPr>
                <p:cNvPr id="1741856" name="Picture 32"/>
                <p:cNvPicPr>
                  <a:picLocks noChangeAspect="1" noChangeArrowheads="1"/>
                </p:cNvPicPr>
                <p:nvPr/>
              </p:nvPicPr>
              <p:blipFill>
                <a:blip r:embed="rId5"/>
                <a:srcRect/>
                <a:stretch>
                  <a:fillRect/>
                </a:stretch>
              </p:blipFill>
              <p:spPr bwMode="auto">
                <a:xfrm>
                  <a:off x="7086600" y="1676400"/>
                  <a:ext cx="1363663" cy="1384300"/>
                </a:xfrm>
                <a:prstGeom prst="rect">
                  <a:avLst/>
                </a:prstGeom>
                <a:noFill/>
                <a:effectLst>
                  <a:outerShdw blurRad="63500" dist="38099" dir="2700000" algn="ctr" rotWithShape="0">
                    <a:srgbClr val="000000">
                      <a:alpha val="74998"/>
                    </a:srgbClr>
                  </a:outerShdw>
                </a:effectLst>
              </p:spPr>
            </p:pic>
            <p:pic>
              <p:nvPicPr>
                <p:cNvPr id="1741857" name="Picture 33"/>
                <p:cNvPicPr>
                  <a:picLocks noChangeAspect="1" noChangeArrowheads="1"/>
                </p:cNvPicPr>
                <p:nvPr/>
              </p:nvPicPr>
              <p:blipFill>
                <a:blip r:embed="rId5"/>
                <a:srcRect/>
                <a:stretch>
                  <a:fillRect/>
                </a:stretch>
              </p:blipFill>
              <p:spPr bwMode="auto">
                <a:xfrm>
                  <a:off x="7239000" y="1828800"/>
                  <a:ext cx="1363663" cy="1384300"/>
                </a:xfrm>
                <a:prstGeom prst="rect">
                  <a:avLst/>
                </a:prstGeom>
                <a:noFill/>
                <a:effectLst>
                  <a:outerShdw blurRad="63500" dist="38099" dir="2700000" algn="ctr" rotWithShape="0">
                    <a:srgbClr val="000000">
                      <a:alpha val="74998"/>
                    </a:srgbClr>
                  </a:outerShdw>
                </a:effectLst>
              </p:spPr>
            </p:pic>
            <p:pic>
              <p:nvPicPr>
                <p:cNvPr id="1741858" name="Picture 34"/>
                <p:cNvPicPr>
                  <a:picLocks noChangeAspect="1" noChangeArrowheads="1"/>
                </p:cNvPicPr>
                <p:nvPr/>
              </p:nvPicPr>
              <p:blipFill>
                <a:blip r:embed="rId5"/>
                <a:srcRect/>
                <a:stretch>
                  <a:fillRect/>
                </a:stretch>
              </p:blipFill>
              <p:spPr bwMode="auto">
                <a:xfrm>
                  <a:off x="4724400" y="3048000"/>
                  <a:ext cx="1363663" cy="1384300"/>
                </a:xfrm>
                <a:prstGeom prst="rect">
                  <a:avLst/>
                </a:prstGeom>
                <a:noFill/>
                <a:effectLst>
                  <a:outerShdw blurRad="63500" dist="38099" dir="2700000" algn="ctr" rotWithShape="0">
                    <a:srgbClr val="000000">
                      <a:alpha val="74998"/>
                    </a:srgbClr>
                  </a:outerShdw>
                </a:effectLst>
              </p:spPr>
            </p:pic>
            <p:pic>
              <p:nvPicPr>
                <p:cNvPr id="1741859" name="Picture 35"/>
                <p:cNvPicPr>
                  <a:picLocks noChangeAspect="1" noChangeArrowheads="1"/>
                </p:cNvPicPr>
                <p:nvPr/>
              </p:nvPicPr>
              <p:blipFill>
                <a:blip r:embed="rId5"/>
                <a:srcRect/>
                <a:stretch>
                  <a:fillRect/>
                </a:stretch>
              </p:blipFill>
              <p:spPr bwMode="auto">
                <a:xfrm>
                  <a:off x="4876800" y="3200400"/>
                  <a:ext cx="1363663" cy="1384300"/>
                </a:xfrm>
                <a:prstGeom prst="rect">
                  <a:avLst/>
                </a:prstGeom>
                <a:noFill/>
                <a:effectLst>
                  <a:outerShdw blurRad="63500" dist="38099" dir="2700000" algn="ctr" rotWithShape="0">
                    <a:srgbClr val="000000">
                      <a:alpha val="74998"/>
                    </a:srgbClr>
                  </a:outerShdw>
                </a:effectLst>
              </p:spPr>
            </p:pic>
            <p:pic>
              <p:nvPicPr>
                <p:cNvPr id="1741860" name="Picture 36"/>
                <p:cNvPicPr>
                  <a:picLocks noChangeAspect="1" noChangeArrowheads="1"/>
                </p:cNvPicPr>
                <p:nvPr/>
              </p:nvPicPr>
              <p:blipFill>
                <a:blip r:embed="rId5"/>
                <a:srcRect/>
                <a:stretch>
                  <a:fillRect/>
                </a:stretch>
              </p:blipFill>
              <p:spPr bwMode="auto">
                <a:xfrm>
                  <a:off x="5029200" y="3352800"/>
                  <a:ext cx="1363663" cy="1384300"/>
                </a:xfrm>
                <a:prstGeom prst="rect">
                  <a:avLst/>
                </a:prstGeom>
                <a:noFill/>
                <a:effectLst>
                  <a:outerShdw blurRad="63500" dist="38099" dir="2700000" algn="ctr" rotWithShape="0">
                    <a:srgbClr val="000000">
                      <a:alpha val="74998"/>
                    </a:srgbClr>
                  </a:outerShdw>
                </a:effectLst>
              </p:spPr>
            </p:pic>
          </p:grpSp>
        </p:grpSp>
        <p:grpSp>
          <p:nvGrpSpPr>
            <p:cNvPr id="37" name="Group 36"/>
            <p:cNvGrpSpPr/>
            <p:nvPr/>
          </p:nvGrpSpPr>
          <p:grpSpPr>
            <a:xfrm>
              <a:off x="7315200" y="4495800"/>
              <a:ext cx="1668463" cy="1689100"/>
              <a:chOff x="7315200" y="4495800"/>
              <a:chExt cx="1668463" cy="1689100"/>
            </a:xfrm>
          </p:grpSpPr>
          <p:pic>
            <p:nvPicPr>
              <p:cNvPr id="1741842" name="Picture 18"/>
              <p:cNvPicPr>
                <a:picLocks noChangeAspect="1" noChangeArrowheads="1"/>
              </p:cNvPicPr>
              <p:nvPr/>
            </p:nvPicPr>
            <p:blipFill>
              <a:blip r:embed="rId5"/>
              <a:srcRect/>
              <a:stretch>
                <a:fillRect/>
              </a:stretch>
            </p:blipFill>
            <p:spPr bwMode="auto">
              <a:xfrm>
                <a:off x="7315200" y="4495800"/>
                <a:ext cx="1363663" cy="1384300"/>
              </a:xfrm>
              <a:prstGeom prst="rect">
                <a:avLst/>
              </a:prstGeom>
              <a:noFill/>
              <a:effectLst>
                <a:outerShdw blurRad="63500" dist="38099" dir="2700000" algn="ctr" rotWithShape="0">
                  <a:srgbClr val="000000">
                    <a:alpha val="74998"/>
                  </a:srgbClr>
                </a:outerShdw>
              </a:effectLst>
            </p:spPr>
          </p:pic>
          <p:pic>
            <p:nvPicPr>
              <p:cNvPr id="1741843" name="Picture 19"/>
              <p:cNvPicPr>
                <a:picLocks noChangeAspect="1" noChangeArrowheads="1"/>
              </p:cNvPicPr>
              <p:nvPr/>
            </p:nvPicPr>
            <p:blipFill>
              <a:blip r:embed="rId5"/>
              <a:srcRect/>
              <a:stretch>
                <a:fillRect/>
              </a:stretch>
            </p:blipFill>
            <p:spPr bwMode="auto">
              <a:xfrm>
                <a:off x="7467600" y="4648200"/>
                <a:ext cx="1363663" cy="1384300"/>
              </a:xfrm>
              <a:prstGeom prst="rect">
                <a:avLst/>
              </a:prstGeom>
              <a:noFill/>
              <a:effectLst>
                <a:outerShdw blurRad="63500" dist="38099" dir="2700000" algn="ctr" rotWithShape="0">
                  <a:srgbClr val="000000">
                    <a:alpha val="74998"/>
                  </a:srgbClr>
                </a:outerShdw>
              </a:effectLst>
            </p:spPr>
          </p:pic>
          <p:pic>
            <p:nvPicPr>
              <p:cNvPr id="1741844" name="Picture 20"/>
              <p:cNvPicPr>
                <a:picLocks noChangeAspect="1" noChangeArrowheads="1"/>
              </p:cNvPicPr>
              <p:nvPr/>
            </p:nvPicPr>
            <p:blipFill>
              <a:blip r:embed="rId5"/>
              <a:srcRect/>
              <a:stretch>
                <a:fillRect/>
              </a:stretch>
            </p:blipFill>
            <p:spPr bwMode="auto">
              <a:xfrm>
                <a:off x="7620000" y="4800600"/>
                <a:ext cx="1363663" cy="1384300"/>
              </a:xfrm>
              <a:prstGeom prst="rect">
                <a:avLst/>
              </a:prstGeom>
              <a:noFill/>
              <a:effectLst>
                <a:outerShdw blurRad="63500" dist="38099" dir="2700000" algn="ctr" rotWithShape="0">
                  <a:srgbClr val="000000">
                    <a:alpha val="74998"/>
                  </a:srgbClr>
                </a:outerShdw>
              </a:effectLst>
            </p:spPr>
          </p:pic>
        </p:grpSp>
      </p:grpSp>
    </p:spTree>
    <p:extLst>
      <p:ext uri="{BB962C8B-B14F-4D97-AF65-F5344CB8AC3E}">
        <p14:creationId xmlns:p14="http://schemas.microsoft.com/office/powerpoint/2010/main" val="8375209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41828">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41828">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41828">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41828">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41828">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41828">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7418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2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2" name="Rectangle 2"/>
          <p:cNvSpPr>
            <a:spLocks noGrp="1" noChangeArrowheads="1"/>
          </p:cNvSpPr>
          <p:nvPr>
            <p:ph type="title"/>
          </p:nvPr>
        </p:nvSpPr>
        <p:spPr>
          <a:xfrm>
            <a:off x="304800" y="381000"/>
            <a:ext cx="8763000" cy="609600"/>
          </a:xfrm>
        </p:spPr>
        <p:txBody>
          <a:bodyPr/>
          <a:lstStyle/>
          <a:p>
            <a:r>
              <a:rPr lang="en-US" dirty="0" smtClean="0"/>
              <a:t>Group </a:t>
            </a:r>
            <a:r>
              <a:rPr lang="en-US" dirty="0"/>
              <a:t>Exercise: Be</a:t>
            </a:r>
            <a:r>
              <a:rPr lang="en-US" dirty="0" smtClean="0"/>
              <a:t> Program Managers</a:t>
            </a:r>
            <a:endParaRPr lang="en-US" dirty="0"/>
          </a:p>
        </p:txBody>
      </p:sp>
      <p:sp>
        <p:nvSpPr>
          <p:cNvPr id="1745923" name="Rectangle 3"/>
          <p:cNvSpPr>
            <a:spLocks noGrp="1" noChangeArrowheads="1"/>
          </p:cNvSpPr>
          <p:nvPr>
            <p:ph type="body" idx="1"/>
          </p:nvPr>
        </p:nvSpPr>
        <p:spPr>
          <a:xfrm>
            <a:off x="457200" y="1143000"/>
            <a:ext cx="8305800" cy="5181600"/>
          </a:xfrm>
        </p:spPr>
        <p:txBody>
          <a:bodyPr/>
          <a:lstStyle/>
          <a:p>
            <a:pPr>
              <a:lnSpc>
                <a:spcPct val="90000"/>
              </a:lnSpc>
              <a:buFont typeface="Wingdings" charset="2"/>
              <a:buNone/>
            </a:pPr>
            <a:r>
              <a:rPr lang="en-US" dirty="0">
                <a:solidFill>
                  <a:srgbClr val="800000"/>
                </a:solidFill>
              </a:rPr>
              <a:t>Make</a:t>
            </a:r>
            <a:r>
              <a:rPr lang="en-US" dirty="0" smtClean="0">
                <a:solidFill>
                  <a:srgbClr val="800000"/>
                </a:solidFill>
              </a:rPr>
              <a:t> this </a:t>
            </a:r>
            <a:r>
              <a:rPr lang="en-US" dirty="0">
                <a:solidFill>
                  <a:srgbClr val="800000"/>
                </a:solidFill>
              </a:rPr>
              <a:t>simple -- You have: </a:t>
            </a:r>
          </a:p>
          <a:p>
            <a:pPr>
              <a:lnSpc>
                <a:spcPct val="90000"/>
              </a:lnSpc>
            </a:pPr>
            <a:r>
              <a:rPr lang="en-US" dirty="0" smtClean="0"/>
              <a:t>12 projects </a:t>
            </a:r>
            <a:r>
              <a:rPr lang="en-US" dirty="0"/>
              <a:t>with varying	</a:t>
            </a:r>
            <a:br>
              <a:rPr lang="en-US" dirty="0"/>
            </a:br>
            <a:r>
              <a:rPr lang="en-US" dirty="0"/>
              <a:t>team configurations</a:t>
            </a:r>
          </a:p>
          <a:p>
            <a:pPr>
              <a:lnSpc>
                <a:spcPct val="90000"/>
              </a:lnSpc>
            </a:pPr>
            <a:r>
              <a:rPr lang="en-US" dirty="0"/>
              <a:t>12 different clients with </a:t>
            </a:r>
            <a:r>
              <a:rPr lang="en-US" dirty="0" smtClean="0"/>
              <a:t>varying </a:t>
            </a:r>
            <a:br>
              <a:rPr lang="en-US" dirty="0" smtClean="0"/>
            </a:br>
            <a:r>
              <a:rPr lang="en-US" dirty="0" smtClean="0"/>
              <a:t>expectations and sophistication</a:t>
            </a:r>
            <a:endParaRPr lang="en-US" dirty="0"/>
          </a:p>
          <a:p>
            <a:pPr>
              <a:lnSpc>
                <a:spcPct val="90000"/>
              </a:lnSpc>
            </a:pPr>
            <a:r>
              <a:rPr lang="en-US" dirty="0"/>
              <a:t>Project deliverables all due at the same time</a:t>
            </a:r>
            <a:endParaRPr lang="en-US" dirty="0" smtClean="0"/>
          </a:p>
          <a:p>
            <a:pPr>
              <a:lnSpc>
                <a:spcPct val="90000"/>
              </a:lnSpc>
            </a:pPr>
            <a:r>
              <a:rPr lang="en-US" dirty="0" smtClean="0"/>
              <a:t>Team members will </a:t>
            </a:r>
            <a:r>
              <a:rPr lang="en-US" dirty="0"/>
              <a:t>change</a:t>
            </a:r>
          </a:p>
          <a:p>
            <a:pPr>
              <a:lnSpc>
                <a:spcPct val="90000"/>
              </a:lnSpc>
            </a:pPr>
            <a:r>
              <a:rPr lang="en-US" dirty="0"/>
              <a:t>Clients</a:t>
            </a:r>
            <a:r>
              <a:rPr lang="en-US" dirty="0" smtClean="0"/>
              <a:t> may change</a:t>
            </a:r>
            <a:endParaRPr lang="en-US" dirty="0"/>
          </a:p>
          <a:p>
            <a:pPr>
              <a:lnSpc>
                <a:spcPct val="90000"/>
              </a:lnSpc>
            </a:pPr>
            <a:r>
              <a:rPr lang="en-US" dirty="0"/>
              <a:t>Quality must be maintained/rewarded</a:t>
            </a:r>
          </a:p>
          <a:p>
            <a:pPr>
              <a:lnSpc>
                <a:spcPct val="90000"/>
              </a:lnSpc>
            </a:pPr>
            <a:r>
              <a:rPr lang="en-US" dirty="0"/>
              <a:t>Team members must learn (be trained</a:t>
            </a:r>
            <a:r>
              <a:rPr lang="en-US" dirty="0" smtClean="0"/>
              <a:t>)</a:t>
            </a:r>
          </a:p>
          <a:p>
            <a:pPr>
              <a:lnSpc>
                <a:spcPct val="90000"/>
              </a:lnSpc>
              <a:buFont typeface="Wingdings" charset="2"/>
              <a:buNone/>
            </a:pPr>
            <a:r>
              <a:rPr lang="en-US" sz="3200" dirty="0">
                <a:solidFill>
                  <a:srgbClr val="800000"/>
                </a:solidFill>
              </a:rPr>
              <a:t>How would you organize for all of this?</a:t>
            </a:r>
          </a:p>
        </p:txBody>
      </p:sp>
      <p:pic>
        <p:nvPicPr>
          <p:cNvPr id="2" name="Picture 1"/>
          <p:cNvPicPr>
            <a:picLocks noChangeAspect="1"/>
          </p:cNvPicPr>
          <p:nvPr/>
        </p:nvPicPr>
        <p:blipFill>
          <a:blip r:embed="rId3"/>
          <a:stretch>
            <a:fillRect/>
          </a:stretch>
        </p:blipFill>
        <p:spPr>
          <a:xfrm>
            <a:off x="6601090" y="914400"/>
            <a:ext cx="2276210" cy="2362200"/>
          </a:xfrm>
          <a:prstGeom prst="rect">
            <a:avLst/>
          </a:prstGeom>
        </p:spPr>
      </p:pic>
    </p:spTree>
    <p:extLst>
      <p:ext uri="{BB962C8B-B14F-4D97-AF65-F5344CB8AC3E}">
        <p14:creationId xmlns:p14="http://schemas.microsoft.com/office/powerpoint/2010/main" val="26479363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59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59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59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59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59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592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5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9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6946" name="Picture 7" descr="042618 fg0903.jpg"/>
          <p:cNvPicPr>
            <a:picLocks noChangeAspect="1"/>
          </p:cNvPicPr>
          <p:nvPr/>
        </p:nvPicPr>
        <p:blipFill>
          <a:blip r:embed="rId3"/>
          <a:srcRect/>
          <a:stretch>
            <a:fillRect/>
          </a:stretch>
        </p:blipFill>
        <p:spPr bwMode="auto">
          <a:xfrm>
            <a:off x="6019800" y="838200"/>
            <a:ext cx="2971800" cy="1752600"/>
          </a:xfrm>
          <a:prstGeom prst="rect">
            <a:avLst/>
          </a:prstGeom>
          <a:noFill/>
          <a:ln w="9525">
            <a:solidFill>
              <a:schemeClr val="bg2"/>
            </a:solidFill>
            <a:miter lim="800000"/>
            <a:headEnd/>
            <a:tailEnd/>
          </a:ln>
          <a:effectLst>
            <a:outerShdw blurRad="63500" dist="38099" dir="2700000" algn="ctr" rotWithShape="0">
              <a:schemeClr val="bg2">
                <a:alpha val="74998"/>
              </a:schemeClr>
            </a:outerShdw>
          </a:effectLst>
        </p:spPr>
      </p:pic>
      <p:sp>
        <p:nvSpPr>
          <p:cNvPr id="1746947" name="Rectangle 3"/>
          <p:cNvSpPr>
            <a:spLocks noGrp="1" noChangeArrowheads="1"/>
          </p:cNvSpPr>
          <p:nvPr>
            <p:ph type="title"/>
          </p:nvPr>
        </p:nvSpPr>
        <p:spPr>
          <a:xfrm>
            <a:off x="353180" y="256420"/>
            <a:ext cx="8686800" cy="609600"/>
          </a:xfrm>
        </p:spPr>
        <p:txBody>
          <a:bodyPr/>
          <a:lstStyle/>
          <a:p>
            <a:r>
              <a:rPr lang="en-US" sz="2400" dirty="0" smtClean="0">
                <a:solidFill>
                  <a:srgbClr val="FF0000"/>
                </a:solidFill>
              </a:rPr>
              <a:t>Classic</a:t>
            </a:r>
            <a:r>
              <a:rPr lang="en-US" sz="2400" dirty="0" smtClean="0"/>
              <a:t>: Program </a:t>
            </a:r>
            <a:r>
              <a:rPr lang="en-US" sz="2400" dirty="0"/>
              <a:t>Management Organization</a:t>
            </a:r>
          </a:p>
        </p:txBody>
      </p:sp>
      <p:sp>
        <p:nvSpPr>
          <p:cNvPr id="1746948" name="Rectangle 4"/>
          <p:cNvSpPr>
            <a:spLocks noGrp="1" noChangeArrowheads="1"/>
          </p:cNvSpPr>
          <p:nvPr>
            <p:ph type="body" idx="1"/>
          </p:nvPr>
        </p:nvSpPr>
        <p:spPr>
          <a:xfrm>
            <a:off x="228600" y="914400"/>
            <a:ext cx="8458200" cy="5791200"/>
          </a:xfrm>
        </p:spPr>
        <p:txBody>
          <a:bodyPr/>
          <a:lstStyle/>
          <a:p>
            <a:pPr>
              <a:lnSpc>
                <a:spcPct val="90000"/>
              </a:lnSpc>
            </a:pPr>
            <a:r>
              <a:rPr lang="en-US" sz="2400" dirty="0">
                <a:solidFill>
                  <a:srgbClr val="000090"/>
                </a:solidFill>
              </a:rPr>
              <a:t>Project Office</a:t>
            </a:r>
          </a:p>
          <a:p>
            <a:pPr lvl="1">
              <a:lnSpc>
                <a:spcPct val="90000"/>
              </a:lnSpc>
            </a:pPr>
            <a:r>
              <a:rPr lang="en-US" sz="2000" dirty="0"/>
              <a:t>Layer of management to provide </a:t>
            </a:r>
            <a:br>
              <a:rPr lang="en-US" sz="2000" dirty="0"/>
            </a:br>
            <a:r>
              <a:rPr lang="en-US" sz="2000" dirty="0"/>
              <a:t>support and coordinate teams </a:t>
            </a:r>
          </a:p>
          <a:p>
            <a:pPr lvl="1">
              <a:lnSpc>
                <a:spcPct val="90000"/>
              </a:lnSpc>
            </a:pPr>
            <a:r>
              <a:rPr lang="en-US" sz="2000" dirty="0"/>
              <a:t>Temporary structure for big projects</a:t>
            </a:r>
            <a:br>
              <a:rPr lang="en-US" sz="2000" dirty="0"/>
            </a:br>
            <a:endParaRPr lang="en-US" sz="2000" dirty="0"/>
          </a:p>
          <a:p>
            <a:pPr>
              <a:lnSpc>
                <a:spcPct val="90000"/>
              </a:lnSpc>
            </a:pPr>
            <a:r>
              <a:rPr lang="en-US" sz="2400" dirty="0">
                <a:solidFill>
                  <a:srgbClr val="008000"/>
                </a:solidFill>
              </a:rPr>
              <a:t>Core Team</a:t>
            </a:r>
          </a:p>
          <a:p>
            <a:pPr lvl="1">
              <a:lnSpc>
                <a:spcPct val="90000"/>
              </a:lnSpc>
            </a:pPr>
            <a:r>
              <a:rPr lang="en-US" sz="2000" dirty="0"/>
              <a:t>Similar to the PO, but </a:t>
            </a:r>
            <a:br>
              <a:rPr lang="en-US" sz="2000" dirty="0"/>
            </a:br>
            <a:r>
              <a:rPr lang="en-US" sz="2000" dirty="0"/>
              <a:t>it has an advisory committee</a:t>
            </a:r>
          </a:p>
          <a:p>
            <a:pPr lvl="1">
              <a:lnSpc>
                <a:spcPct val="90000"/>
              </a:lnSpc>
            </a:pPr>
            <a:r>
              <a:rPr lang="en-US" sz="2000" dirty="0"/>
              <a:t>Subject matter experts </a:t>
            </a:r>
            <a:br>
              <a:rPr lang="en-US" sz="2000" dirty="0"/>
            </a:br>
            <a:r>
              <a:rPr lang="en-US" sz="2000" dirty="0"/>
              <a:t>work with teams as advisors</a:t>
            </a:r>
            <a:br>
              <a:rPr lang="en-US" sz="2000" dirty="0"/>
            </a:br>
            <a:endParaRPr lang="en-US" sz="2000" dirty="0"/>
          </a:p>
          <a:p>
            <a:pPr>
              <a:lnSpc>
                <a:spcPct val="90000"/>
              </a:lnSpc>
            </a:pPr>
            <a:r>
              <a:rPr lang="en-US" sz="2400" dirty="0">
                <a:solidFill>
                  <a:srgbClr val="CC0000"/>
                </a:solidFill>
              </a:rPr>
              <a:t>Super Team</a:t>
            </a:r>
            <a:endParaRPr lang="en-US" sz="2400" dirty="0" smtClean="0">
              <a:solidFill>
                <a:srgbClr val="CC0000"/>
              </a:solidFill>
            </a:endParaRPr>
          </a:p>
          <a:p>
            <a:pPr lvl="1"/>
            <a:r>
              <a:rPr lang="en-US" sz="2000" dirty="0" smtClean="0"/>
              <a:t>Integrate </a:t>
            </a:r>
            <a:r>
              <a:rPr lang="en-US" sz="2000" dirty="0"/>
              <a:t>various teams </a:t>
            </a:r>
            <a:br>
              <a:rPr lang="en-US" sz="2000" dirty="0"/>
            </a:br>
            <a:r>
              <a:rPr lang="en-US" sz="2000" dirty="0"/>
              <a:t>into a huge super team</a:t>
            </a:r>
          </a:p>
          <a:p>
            <a:pPr lvl="1"/>
            <a:r>
              <a:rPr lang="en-US" sz="2000" dirty="0"/>
              <a:t>Divide them into groups </a:t>
            </a:r>
            <a:br>
              <a:rPr lang="en-US" sz="2000" dirty="0"/>
            </a:br>
            <a:r>
              <a:rPr lang="en-US" sz="2000" dirty="0"/>
              <a:t>to focus on particular aspects</a:t>
            </a:r>
            <a:endParaRPr lang="en-US" sz="1800" dirty="0"/>
          </a:p>
        </p:txBody>
      </p:sp>
      <p:pic>
        <p:nvPicPr>
          <p:cNvPr id="1746949" name="Picture 6" descr="042618 fg0904.jpg"/>
          <p:cNvPicPr>
            <a:picLocks noChangeAspect="1"/>
          </p:cNvPicPr>
          <p:nvPr/>
        </p:nvPicPr>
        <p:blipFill>
          <a:blip r:embed="rId4"/>
          <a:srcRect/>
          <a:stretch>
            <a:fillRect/>
          </a:stretch>
        </p:blipFill>
        <p:spPr bwMode="auto">
          <a:xfrm>
            <a:off x="4800600" y="2667000"/>
            <a:ext cx="2971800" cy="1752600"/>
          </a:xfrm>
          <a:prstGeom prst="rect">
            <a:avLst/>
          </a:prstGeom>
          <a:noFill/>
          <a:ln w="9525">
            <a:solidFill>
              <a:schemeClr val="bg2"/>
            </a:solidFill>
            <a:miter lim="800000"/>
            <a:headEnd/>
            <a:tailEnd/>
          </a:ln>
          <a:effectLst>
            <a:outerShdw blurRad="63500" dist="38099" dir="2700000" algn="ctr" rotWithShape="0">
              <a:schemeClr val="bg2">
                <a:alpha val="74998"/>
              </a:schemeClr>
            </a:outerShdw>
          </a:effectLst>
        </p:spPr>
      </p:pic>
      <p:pic>
        <p:nvPicPr>
          <p:cNvPr id="1746950" name="Picture 6" descr="042618 fg0905.jpg"/>
          <p:cNvPicPr>
            <a:picLocks noChangeAspect="1"/>
          </p:cNvPicPr>
          <p:nvPr/>
        </p:nvPicPr>
        <p:blipFill>
          <a:blip r:embed="rId5"/>
          <a:srcRect/>
          <a:stretch>
            <a:fillRect/>
          </a:stretch>
        </p:blipFill>
        <p:spPr bwMode="auto">
          <a:xfrm>
            <a:off x="6065838" y="4495800"/>
            <a:ext cx="2925762" cy="1844675"/>
          </a:xfrm>
          <a:prstGeom prst="rect">
            <a:avLst/>
          </a:prstGeom>
          <a:noFill/>
          <a:ln w="9525">
            <a:solidFill>
              <a:schemeClr val="bg2"/>
            </a:solidFill>
            <a:miter lim="800000"/>
            <a:headEnd/>
            <a:tailEnd/>
          </a:ln>
          <a:effectLst>
            <a:outerShdw blurRad="63500" dist="38099" dir="2700000" algn="ctr" rotWithShape="0">
              <a:schemeClr val="bg2">
                <a:alpha val="74998"/>
              </a:schemeClr>
            </a:outerShdw>
          </a:effectLst>
        </p:spPr>
      </p:pic>
    </p:spTree>
    <p:extLst>
      <p:ext uri="{BB962C8B-B14F-4D97-AF65-F5344CB8AC3E}">
        <p14:creationId xmlns:p14="http://schemas.microsoft.com/office/powerpoint/2010/main" val="13109814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6948">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6948">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694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69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694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6948">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694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6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94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2068" name="Picture 4" descr="bandages"/>
          <p:cNvPicPr>
            <a:picLocks noChangeAspect="1" noChangeArrowheads="1"/>
          </p:cNvPicPr>
          <p:nvPr/>
        </p:nvPicPr>
        <p:blipFill>
          <a:blip r:embed="rId3"/>
          <a:srcRect/>
          <a:stretch>
            <a:fillRect/>
          </a:stretch>
        </p:blipFill>
        <p:spPr bwMode="auto">
          <a:xfrm>
            <a:off x="6270625" y="1992312"/>
            <a:ext cx="2720975" cy="2579688"/>
          </a:xfrm>
          <a:prstGeom prst="rect">
            <a:avLst/>
          </a:prstGeom>
          <a:noFill/>
        </p:spPr>
      </p:pic>
      <p:sp>
        <p:nvSpPr>
          <p:cNvPr id="1752066" name="Rectangle 2"/>
          <p:cNvSpPr>
            <a:spLocks noGrp="1" noChangeArrowheads="1"/>
          </p:cNvSpPr>
          <p:nvPr>
            <p:ph type="title"/>
          </p:nvPr>
        </p:nvSpPr>
        <p:spPr>
          <a:xfrm>
            <a:off x="381000" y="381000"/>
            <a:ext cx="8686800" cy="533400"/>
          </a:xfrm>
        </p:spPr>
        <p:txBody>
          <a:bodyPr/>
          <a:lstStyle/>
          <a:p>
            <a:r>
              <a:rPr lang="en-US" dirty="0" smtClean="0"/>
              <a:t>Program </a:t>
            </a:r>
            <a:r>
              <a:rPr lang="en-US" dirty="0"/>
              <a:t>Management </a:t>
            </a:r>
            <a:r>
              <a:rPr lang="en-US" dirty="0" smtClean="0"/>
              <a:t>is needed if…</a:t>
            </a:r>
            <a:endParaRPr lang="en-US" dirty="0"/>
          </a:p>
        </p:txBody>
      </p:sp>
      <p:sp>
        <p:nvSpPr>
          <p:cNvPr id="1752067" name="Rectangle 3"/>
          <p:cNvSpPr>
            <a:spLocks noGrp="1" noChangeArrowheads="1"/>
          </p:cNvSpPr>
          <p:nvPr>
            <p:ph type="body" idx="1"/>
          </p:nvPr>
        </p:nvSpPr>
        <p:spPr>
          <a:xfrm>
            <a:off x="381000" y="1143000"/>
            <a:ext cx="7620000" cy="5410200"/>
          </a:xfrm>
        </p:spPr>
        <p:txBody>
          <a:bodyPr/>
          <a:lstStyle/>
          <a:p>
            <a:r>
              <a:rPr lang="en-US" dirty="0"/>
              <a:t>Project failure rates are too high</a:t>
            </a:r>
          </a:p>
          <a:p>
            <a:r>
              <a:rPr lang="en-US" dirty="0"/>
              <a:t>Training is not producing results</a:t>
            </a:r>
          </a:p>
          <a:p>
            <a:r>
              <a:rPr lang="en-US" dirty="0"/>
              <a:t>Project staff planning isn’t </a:t>
            </a:r>
            <a:r>
              <a:rPr lang="en-US" dirty="0" smtClean="0"/>
              <a:t/>
            </a:r>
            <a:br>
              <a:rPr lang="en-US" dirty="0" smtClean="0"/>
            </a:br>
            <a:r>
              <a:rPr lang="en-US" dirty="0" smtClean="0"/>
              <a:t>effective</a:t>
            </a:r>
            <a:endParaRPr lang="en-US" dirty="0"/>
          </a:p>
          <a:p>
            <a:r>
              <a:rPr lang="en-US" dirty="0"/>
              <a:t>Inability to leverage</a:t>
            </a:r>
            <a:r>
              <a:rPr lang="en-US" dirty="0" smtClean="0"/>
              <a:t> best </a:t>
            </a:r>
            <a:r>
              <a:rPr lang="en-US" dirty="0"/>
              <a:t>practices</a:t>
            </a:r>
          </a:p>
          <a:p>
            <a:r>
              <a:rPr lang="en-US" dirty="0"/>
              <a:t>Lack of control over the </a:t>
            </a:r>
            <a:br>
              <a:rPr lang="en-US" dirty="0"/>
            </a:br>
            <a:r>
              <a:rPr lang="en-US" dirty="0"/>
              <a:t>project portfolio</a:t>
            </a:r>
            <a:endParaRPr lang="en-US" dirty="0" smtClean="0"/>
          </a:p>
          <a:p>
            <a:r>
              <a:rPr lang="en-US" dirty="0" smtClean="0"/>
              <a:t>Inconsistency </a:t>
            </a:r>
            <a:r>
              <a:rPr lang="en-US" dirty="0"/>
              <a:t>in project reporting</a:t>
            </a:r>
          </a:p>
          <a:p>
            <a:r>
              <a:rPr lang="en-US" dirty="0"/>
              <a:t>Too many resource scheduling conflicts</a:t>
            </a:r>
          </a:p>
          <a:p>
            <a:r>
              <a:rPr lang="en-US" dirty="0"/>
              <a:t>Gap between process and practice</a:t>
            </a:r>
          </a:p>
        </p:txBody>
      </p:sp>
    </p:spTree>
    <p:extLst>
      <p:ext uri="{BB962C8B-B14F-4D97-AF65-F5344CB8AC3E}">
        <p14:creationId xmlns:p14="http://schemas.microsoft.com/office/powerpoint/2010/main" val="24657705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20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20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20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520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520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5206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520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20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Rectangle 2"/>
          <p:cNvSpPr>
            <a:spLocks noGrp="1" noChangeArrowheads="1"/>
          </p:cNvSpPr>
          <p:nvPr>
            <p:ph type="title"/>
          </p:nvPr>
        </p:nvSpPr>
        <p:spPr>
          <a:xfrm>
            <a:off x="457200" y="228600"/>
            <a:ext cx="8229600" cy="685800"/>
          </a:xfrm>
        </p:spPr>
        <p:txBody>
          <a:bodyPr/>
          <a:lstStyle/>
          <a:p>
            <a:r>
              <a:rPr lang="en-US" dirty="0"/>
              <a:t>PMO Capability Maturity </a:t>
            </a:r>
            <a:r>
              <a:rPr lang="en-US" dirty="0" smtClean="0"/>
              <a:t>Model (SEI)</a:t>
            </a:r>
            <a:endParaRPr lang="en-US" dirty="0"/>
          </a:p>
        </p:txBody>
      </p:sp>
      <p:graphicFrame>
        <p:nvGraphicFramePr>
          <p:cNvPr id="1722371" name="Object 3"/>
          <p:cNvGraphicFramePr>
            <a:graphicFrameLocks noChangeAspect="1"/>
          </p:cNvGraphicFramePr>
          <p:nvPr/>
        </p:nvGraphicFramePr>
        <p:xfrm>
          <a:off x="568325" y="838200"/>
          <a:ext cx="5849938" cy="5589588"/>
        </p:xfrm>
        <a:graphic>
          <a:graphicData uri="http://schemas.openxmlformats.org/presentationml/2006/ole">
            <mc:AlternateContent xmlns:mc="http://schemas.openxmlformats.org/markup-compatibility/2006">
              <mc:Choice xmlns:v="urn:schemas-microsoft-com:vml" Requires="v">
                <p:oleObj spid="_x0000_s1055" name="Document" r:id="rId5" imgW="5644800" imgH="6382440" progId="Word.Document.8">
                  <p:embed/>
                </p:oleObj>
              </mc:Choice>
              <mc:Fallback>
                <p:oleObj name="Document" r:id="rId5" imgW="5644800" imgH="638244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b="17909"/>
                      <a:stretch>
                        <a:fillRect/>
                      </a:stretch>
                    </p:blipFill>
                    <p:spPr bwMode="auto">
                      <a:xfrm>
                        <a:off x="568325" y="838200"/>
                        <a:ext cx="5849938" cy="5589588"/>
                      </a:xfrm>
                      <a:prstGeom prst="rect">
                        <a:avLst/>
                      </a:prstGeom>
                      <a:solidFill>
                        <a:srgbClr val="99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22372" name="Rectangle 4"/>
          <p:cNvSpPr>
            <a:spLocks noChangeArrowheads="1"/>
          </p:cNvSpPr>
          <p:nvPr/>
        </p:nvSpPr>
        <p:spPr bwMode="auto">
          <a:xfrm>
            <a:off x="7107238" y="990600"/>
            <a:ext cx="957262" cy="366713"/>
          </a:xfrm>
          <a:prstGeom prst="rect">
            <a:avLst/>
          </a:prstGeom>
          <a:noFill/>
          <a:ln w="9525">
            <a:noFill/>
            <a:miter lim="800000"/>
            <a:headEnd/>
            <a:tailEnd/>
          </a:ln>
          <a:effectLst/>
        </p:spPr>
        <p:txBody>
          <a:bodyPr wrap="none" lIns="90887" tIns="45444" rIns="90887" bIns="45444">
            <a:prstTxWarp prst="textNoShape">
              <a:avLst/>
            </a:prstTxWarp>
            <a:spAutoFit/>
          </a:bodyPr>
          <a:lstStyle/>
          <a:p>
            <a:pPr defTabSz="903288">
              <a:lnSpc>
                <a:spcPct val="90000"/>
              </a:lnSpc>
            </a:pPr>
            <a:r>
              <a:rPr lang="en-US" sz="2000" b="1">
                <a:latin typeface="Arial" charset="0"/>
              </a:rPr>
              <a:t>Result</a:t>
            </a:r>
          </a:p>
        </p:txBody>
      </p:sp>
      <p:sp>
        <p:nvSpPr>
          <p:cNvPr id="1722373" name="Freeform 5"/>
          <p:cNvSpPr>
            <a:spLocks/>
          </p:cNvSpPr>
          <p:nvPr/>
        </p:nvSpPr>
        <p:spPr bwMode="auto">
          <a:xfrm>
            <a:off x="6743700" y="1401763"/>
            <a:ext cx="1812925" cy="4838700"/>
          </a:xfrm>
          <a:custGeom>
            <a:avLst/>
            <a:gdLst/>
            <a:ahLst/>
            <a:cxnLst>
              <a:cxn ang="0">
                <a:pos x="0" y="0"/>
              </a:cxn>
              <a:cxn ang="0">
                <a:pos x="0" y="2636"/>
              </a:cxn>
              <a:cxn ang="0">
                <a:pos x="1282" y="0"/>
              </a:cxn>
              <a:cxn ang="0">
                <a:pos x="0" y="0"/>
              </a:cxn>
            </a:cxnLst>
            <a:rect l="0" t="0" r="r" b="b"/>
            <a:pathLst>
              <a:path w="1283" h="2637">
                <a:moveTo>
                  <a:pt x="0" y="0"/>
                </a:moveTo>
                <a:lnTo>
                  <a:pt x="0" y="2636"/>
                </a:lnTo>
                <a:lnTo>
                  <a:pt x="1282" y="0"/>
                </a:lnTo>
                <a:lnTo>
                  <a:pt x="0" y="0"/>
                </a:lnTo>
              </a:path>
            </a:pathLst>
          </a:custGeom>
          <a:gradFill rotWithShape="0">
            <a:gsLst>
              <a:gs pos="0">
                <a:srgbClr val="99FFCC"/>
              </a:gs>
              <a:gs pos="100000">
                <a:srgbClr val="FFFFFF"/>
              </a:gs>
            </a:gsLst>
            <a:lin ang="5400000" scaled="1"/>
          </a:gradFill>
          <a:ln w="9525" cap="rnd">
            <a:noFill/>
            <a:round/>
            <a:headEnd/>
            <a:tailEnd/>
          </a:ln>
          <a:effectLst/>
        </p:spPr>
        <p:txBody>
          <a:bodyPr>
            <a:prstTxWarp prst="textNoShape">
              <a:avLst/>
            </a:prstTxWarp>
          </a:bodyPr>
          <a:lstStyle/>
          <a:p>
            <a:endParaRPr lang="en-US"/>
          </a:p>
        </p:txBody>
      </p:sp>
      <p:sp>
        <p:nvSpPr>
          <p:cNvPr id="1722374" name="Freeform 6"/>
          <p:cNvSpPr>
            <a:spLocks/>
          </p:cNvSpPr>
          <p:nvPr/>
        </p:nvSpPr>
        <p:spPr bwMode="auto">
          <a:xfrm>
            <a:off x="6743700" y="1365250"/>
            <a:ext cx="1866900" cy="4886325"/>
          </a:xfrm>
          <a:custGeom>
            <a:avLst/>
            <a:gdLst/>
            <a:ahLst/>
            <a:cxnLst>
              <a:cxn ang="0">
                <a:pos x="1290" y="2661"/>
              </a:cxn>
              <a:cxn ang="0">
                <a:pos x="1290" y="0"/>
              </a:cxn>
              <a:cxn ang="0">
                <a:pos x="0" y="2661"/>
              </a:cxn>
              <a:cxn ang="0">
                <a:pos x="1290" y="2661"/>
              </a:cxn>
            </a:cxnLst>
            <a:rect l="0" t="0" r="r" b="b"/>
            <a:pathLst>
              <a:path w="1291" h="2662">
                <a:moveTo>
                  <a:pt x="1290" y="2661"/>
                </a:moveTo>
                <a:lnTo>
                  <a:pt x="1290" y="0"/>
                </a:lnTo>
                <a:lnTo>
                  <a:pt x="0" y="2661"/>
                </a:lnTo>
                <a:lnTo>
                  <a:pt x="1290" y="2661"/>
                </a:lnTo>
              </a:path>
            </a:pathLst>
          </a:custGeom>
          <a:gradFill rotWithShape="0">
            <a:gsLst>
              <a:gs pos="0">
                <a:srgbClr val="FFFFFF"/>
              </a:gs>
              <a:gs pos="100000">
                <a:srgbClr val="990000"/>
              </a:gs>
            </a:gsLst>
            <a:lin ang="5400000" scaled="1"/>
          </a:gradFill>
          <a:ln w="9525" cap="rnd">
            <a:noFill/>
            <a:round/>
            <a:headEnd/>
            <a:tailEnd/>
          </a:ln>
          <a:effectLst/>
        </p:spPr>
        <p:txBody>
          <a:bodyPr>
            <a:prstTxWarp prst="textNoShape">
              <a:avLst/>
            </a:prstTxWarp>
          </a:bodyPr>
          <a:lstStyle/>
          <a:p>
            <a:endParaRPr lang="en-US"/>
          </a:p>
        </p:txBody>
      </p:sp>
      <p:sp>
        <p:nvSpPr>
          <p:cNvPr id="1722375" name="Rectangle 7"/>
          <p:cNvSpPr>
            <a:spLocks noChangeArrowheads="1"/>
          </p:cNvSpPr>
          <p:nvPr/>
        </p:nvSpPr>
        <p:spPr bwMode="auto">
          <a:xfrm>
            <a:off x="7083425" y="1444625"/>
            <a:ext cx="858838" cy="366713"/>
          </a:xfrm>
          <a:prstGeom prst="rect">
            <a:avLst/>
          </a:prstGeom>
          <a:noFill/>
          <a:ln w="9525">
            <a:noFill/>
            <a:miter lim="800000"/>
            <a:headEnd/>
            <a:tailEnd/>
          </a:ln>
          <a:effectLst/>
        </p:spPr>
        <p:txBody>
          <a:bodyPr wrap="none" lIns="90887" tIns="45444" rIns="90887" bIns="45444">
            <a:prstTxWarp prst="textNoShape">
              <a:avLst/>
            </a:prstTxWarp>
            <a:spAutoFit/>
          </a:bodyPr>
          <a:lstStyle/>
          <a:p>
            <a:pPr defTabSz="903288">
              <a:lnSpc>
                <a:spcPct val="90000"/>
              </a:lnSpc>
            </a:pPr>
            <a:r>
              <a:rPr lang="en-US" sz="2000" b="1">
                <a:solidFill>
                  <a:srgbClr val="000000"/>
                </a:solidFill>
                <a:latin typeface="Arial" charset="0"/>
              </a:rPr>
              <a:t>Value</a:t>
            </a:r>
          </a:p>
        </p:txBody>
      </p:sp>
      <p:sp>
        <p:nvSpPr>
          <p:cNvPr id="1722376" name="Rectangle 8"/>
          <p:cNvSpPr>
            <a:spLocks noChangeArrowheads="1"/>
          </p:cNvSpPr>
          <p:nvPr/>
        </p:nvSpPr>
        <p:spPr bwMode="auto">
          <a:xfrm>
            <a:off x="7251700" y="5857875"/>
            <a:ext cx="717550" cy="366713"/>
          </a:xfrm>
          <a:prstGeom prst="rect">
            <a:avLst/>
          </a:prstGeom>
          <a:noFill/>
          <a:ln w="9525">
            <a:noFill/>
            <a:miter lim="800000"/>
            <a:headEnd/>
            <a:tailEnd/>
          </a:ln>
          <a:effectLst/>
        </p:spPr>
        <p:txBody>
          <a:bodyPr wrap="none" lIns="90887" tIns="45444" rIns="90887" bIns="45444">
            <a:prstTxWarp prst="textNoShape">
              <a:avLst/>
            </a:prstTxWarp>
            <a:spAutoFit/>
          </a:bodyPr>
          <a:lstStyle/>
          <a:p>
            <a:pPr defTabSz="903288">
              <a:lnSpc>
                <a:spcPct val="90000"/>
              </a:lnSpc>
            </a:pPr>
            <a:r>
              <a:rPr lang="en-US" sz="2000" b="1">
                <a:solidFill>
                  <a:srgbClr val="000000"/>
                </a:solidFill>
                <a:latin typeface="Arial" charset="0"/>
              </a:rPr>
              <a:t>Risk</a:t>
            </a:r>
          </a:p>
        </p:txBody>
      </p:sp>
      <p:sp>
        <p:nvSpPr>
          <p:cNvPr id="1722377" name="Line 9"/>
          <p:cNvSpPr>
            <a:spLocks noChangeShapeType="1"/>
          </p:cNvSpPr>
          <p:nvPr/>
        </p:nvSpPr>
        <p:spPr bwMode="auto">
          <a:xfrm flipV="1">
            <a:off x="6743700" y="1365250"/>
            <a:ext cx="1866900" cy="4886325"/>
          </a:xfrm>
          <a:prstGeom prst="line">
            <a:avLst/>
          </a:prstGeom>
          <a:noFill/>
          <a:ln w="76200">
            <a:solidFill>
              <a:srgbClr val="969696"/>
            </a:solidFill>
            <a:round/>
            <a:headEnd type="none" w="sm" len="sm"/>
            <a:tailEnd type="triangle" w="med" len="med"/>
          </a:ln>
          <a:effectLst/>
        </p:spPr>
        <p:txBody>
          <a:bodyPr wrap="none" anchor="ctr">
            <a:prstTxWarp prst="textNoShape">
              <a:avLst/>
            </a:prstTxWarp>
          </a:bodyPr>
          <a:lstStyle/>
          <a:p>
            <a:endParaRPr lang="en-US"/>
          </a:p>
        </p:txBody>
      </p:sp>
      <p:sp>
        <p:nvSpPr>
          <p:cNvPr id="1722378" name="Text Box 10"/>
          <p:cNvSpPr txBox="1">
            <a:spLocks noChangeArrowheads="1"/>
          </p:cNvSpPr>
          <p:nvPr/>
        </p:nvSpPr>
        <p:spPr bwMode="auto">
          <a:xfrm>
            <a:off x="1911350" y="6491288"/>
            <a:ext cx="2127250" cy="366712"/>
          </a:xfrm>
          <a:prstGeom prst="rect">
            <a:avLst/>
          </a:prstGeom>
          <a:noFill/>
          <a:ln w="9525">
            <a:noFill/>
            <a:miter lim="800000"/>
            <a:headEnd/>
            <a:tailEnd/>
          </a:ln>
          <a:effectLst/>
        </p:spPr>
        <p:txBody>
          <a:bodyPr wrap="none">
            <a:prstTxWarp prst="textNoShape">
              <a:avLst/>
            </a:prstTxWarp>
            <a:spAutoFit/>
          </a:bodyPr>
          <a:lstStyle/>
          <a:p>
            <a:r>
              <a:rPr lang="en-US" sz="1800" dirty="0">
                <a:solidFill>
                  <a:schemeClr val="bg2"/>
                </a:solidFill>
              </a:rPr>
              <a:t>Source: Bohner 1998</a:t>
            </a:r>
          </a:p>
        </p:txBody>
      </p:sp>
    </p:spTree>
    <p:extLst>
      <p:ext uri="{BB962C8B-B14F-4D97-AF65-F5344CB8AC3E}">
        <p14:creationId xmlns:p14="http://schemas.microsoft.com/office/powerpoint/2010/main" val="35533381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dirty="0" smtClean="0"/>
              <a:t>Dilbert on Managing the Project Portfolio</a:t>
            </a:r>
            <a:endParaRPr lang="en-US" dirty="0"/>
          </a:p>
        </p:txBody>
      </p:sp>
      <p:pic>
        <p:nvPicPr>
          <p:cNvPr id="3" name="Picture 2"/>
          <p:cNvPicPr>
            <a:picLocks noChangeAspect="1"/>
          </p:cNvPicPr>
          <p:nvPr/>
        </p:nvPicPr>
        <p:blipFill>
          <a:blip r:embed="rId2"/>
          <a:stretch>
            <a:fillRect/>
          </a:stretch>
        </p:blipFill>
        <p:spPr>
          <a:xfrm>
            <a:off x="508000" y="2165350"/>
            <a:ext cx="8128000" cy="2527300"/>
          </a:xfrm>
          <a:prstGeom prst="rect">
            <a:avLst/>
          </a:prstGeom>
        </p:spPr>
      </p:pic>
    </p:spTree>
    <p:extLst>
      <p:ext uri="{BB962C8B-B14F-4D97-AF65-F5344CB8AC3E}">
        <p14:creationId xmlns:p14="http://schemas.microsoft.com/office/powerpoint/2010/main" val="20270108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2007FairfaxShowcaseSE-Slides-Bohner">
  <a:themeElements>
    <a:clrScheme name="">
      <a:dk1>
        <a:srgbClr val="000000"/>
      </a:dk1>
      <a:lt1>
        <a:srgbClr val="FFFFFF"/>
      </a:lt1>
      <a:dk2>
        <a:srgbClr val="FFFFFF"/>
      </a:dk2>
      <a:lt2>
        <a:srgbClr val="808080"/>
      </a:lt2>
      <a:accent1>
        <a:srgbClr val="80000A"/>
      </a:accent1>
      <a:accent2>
        <a:srgbClr val="81460A"/>
      </a:accent2>
      <a:accent3>
        <a:srgbClr val="FFFFFF"/>
      </a:accent3>
      <a:accent4>
        <a:srgbClr val="000000"/>
      </a:accent4>
      <a:accent5>
        <a:srgbClr val="C0AAAA"/>
      </a:accent5>
      <a:accent6>
        <a:srgbClr val="743F08"/>
      </a:accent6>
      <a:hlink>
        <a:srgbClr val="805255"/>
      </a:hlink>
      <a:folHlink>
        <a:srgbClr val="B2B2B2"/>
      </a:folHlink>
    </a:clrScheme>
    <a:fontScheme name="2007FairfaxShowcaseSE-Slides-Boh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007FairfaxShowcaseSE-Slides-Bohner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2007FairfaxShowcaseSE-Slides-Bohner</Template>
  <TotalTime>48527</TotalTime>
  <Words>1540</Words>
  <Application>Microsoft Macintosh PowerPoint</Application>
  <PresentationFormat>On-screen Show (4:3)</PresentationFormat>
  <Paragraphs>270</Paragraphs>
  <Slides>22</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2007FairfaxShowcaseSE-Slides-Bohner</vt:lpstr>
      <vt:lpstr>Document</vt:lpstr>
      <vt:lpstr>Clip</vt:lpstr>
      <vt:lpstr>CSSE 579  Software Project Management:  Program, &amp; Portfolio Management – “Old School”</vt:lpstr>
      <vt:lpstr>Course Learning Outcome: Progress</vt:lpstr>
      <vt:lpstr>Context for Classic Program Management – </vt:lpstr>
      <vt:lpstr>Why do we need Program Management?</vt:lpstr>
      <vt:lpstr>Group Exercise: Be Program Managers</vt:lpstr>
      <vt:lpstr>Classic: Program Management Organization</vt:lpstr>
      <vt:lpstr>Program Management is needed if…</vt:lpstr>
      <vt:lpstr>PMO Capability Maturity Model (SEI)</vt:lpstr>
      <vt:lpstr>Dilbert on Managing the Project Portfolio</vt:lpstr>
      <vt:lpstr>Perception of Software System Value</vt:lpstr>
      <vt:lpstr>Software as Assets in a Portfolio Management Ecosystem</vt:lpstr>
      <vt:lpstr>Software Portfolio Analysis</vt:lpstr>
      <vt:lpstr>Software Portfolio Planning</vt:lpstr>
      <vt:lpstr>Group Exercise: Let’s play you bet your job!</vt:lpstr>
      <vt:lpstr>Project Prioritization Approaches</vt:lpstr>
      <vt:lpstr>Forced Ranking</vt:lpstr>
      <vt:lpstr>Q-Sort</vt:lpstr>
      <vt:lpstr>Pragmatic: Must Do - Should Do - Postpone</vt:lpstr>
      <vt:lpstr>Scoring Model: Criteria Weighting</vt:lpstr>
      <vt:lpstr>Scoring Model: Paired Comparisons</vt:lpstr>
      <vt:lpstr>Scoring Model:  Risk/Benefit</vt:lpstr>
      <vt:lpstr>Some general lessons about this</vt:lpstr>
    </vt:vector>
  </TitlesOfParts>
  <Company>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creator>Shawn Bohner</dc:creator>
  <cp:lastModifiedBy>Steve Chenoweth</cp:lastModifiedBy>
  <cp:revision>358</cp:revision>
  <cp:lastPrinted>2012-05-09T17:29:48Z</cp:lastPrinted>
  <dcterms:created xsi:type="dcterms:W3CDTF">2010-09-08T13:25:44Z</dcterms:created>
  <dcterms:modified xsi:type="dcterms:W3CDTF">2015-04-17T13:42:54Z</dcterms:modified>
</cp:coreProperties>
</file>